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4" r:id="rId2"/>
    <p:sldId id="275" r:id="rId3"/>
    <p:sldId id="256" r:id="rId4"/>
    <p:sldId id="257" r:id="rId5"/>
    <p:sldId id="258" r:id="rId6"/>
    <p:sldId id="276" r:id="rId7"/>
    <p:sldId id="259" r:id="rId8"/>
    <p:sldId id="260" r:id="rId9"/>
    <p:sldId id="261" r:id="rId10"/>
    <p:sldId id="277" r:id="rId11"/>
    <p:sldId id="266" r:id="rId12"/>
    <p:sldId id="267" r:id="rId13"/>
    <p:sldId id="268" r:id="rId14"/>
    <p:sldId id="262" r:id="rId15"/>
    <p:sldId id="279" r:id="rId16"/>
    <p:sldId id="284" r:id="rId17"/>
    <p:sldId id="285" r:id="rId18"/>
    <p:sldId id="286" r:id="rId19"/>
    <p:sldId id="269" r:id="rId20"/>
    <p:sldId id="278" r:id="rId21"/>
    <p:sldId id="280" r:id="rId22"/>
    <p:sldId id="281" r:id="rId23"/>
    <p:sldId id="263" r:id="rId24"/>
    <p:sldId id="270" r:id="rId25"/>
    <p:sldId id="271" r:id="rId26"/>
    <p:sldId id="265" r:id="rId27"/>
    <p:sldId id="282" r:id="rId28"/>
    <p:sldId id="272" r:id="rId29"/>
    <p:sldId id="283" r:id="rId30"/>
    <p:sldId id="27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05" autoAdjust="0"/>
  </p:normalViewPr>
  <p:slideViewPr>
    <p:cSldViewPr>
      <p:cViewPr>
        <p:scale>
          <a:sx n="80" d="100"/>
          <a:sy n="80" d="100"/>
        </p:scale>
        <p:origin x="-53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51DCCA-0938-4399-BA8D-3A89708C3E7C}" type="datetimeFigureOut">
              <a:rPr lang="en-US" smtClean="0"/>
              <a:t>11/21/2014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C2B33C-6CF6-49CC-9F20-8EE13CCF0301}" type="slidenum">
              <a:rPr lang="en-US" smtClean="0"/>
              <a:t>‹#›</a:t>
            </a:fld>
            <a:endParaRPr lang="en-US" dirty="0"/>
          </a:p>
        </p:txBody>
      </p:sp>
    </p:spTree>
    <p:extLst>
      <p:ext uri="{BB962C8B-B14F-4D97-AF65-F5344CB8AC3E}">
        <p14:creationId xmlns:p14="http://schemas.microsoft.com/office/powerpoint/2010/main" val="418952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BE1BC-E5A8-4BF6-AADE-814C35659BC2}" type="datetimeFigureOut">
              <a:rPr lang="en-US" smtClean="0"/>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1D94C-E069-40A6-B221-597C4C40FABE}" type="slidenum">
              <a:rPr lang="en-US" smtClean="0"/>
              <a:t>‹#›</a:t>
            </a:fld>
            <a:endParaRPr lang="en-US" dirty="0"/>
          </a:p>
        </p:txBody>
      </p:sp>
    </p:spTree>
    <p:extLst>
      <p:ext uri="{BB962C8B-B14F-4D97-AF65-F5344CB8AC3E}">
        <p14:creationId xmlns:p14="http://schemas.microsoft.com/office/powerpoint/2010/main" val="125134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BE1BC-E5A8-4BF6-AADE-814C35659BC2}" type="datetimeFigureOut">
              <a:rPr lang="en-US" smtClean="0"/>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1D94C-E069-40A6-B221-597C4C40FABE}" type="slidenum">
              <a:rPr lang="en-US" smtClean="0"/>
              <a:t>‹#›</a:t>
            </a:fld>
            <a:endParaRPr lang="en-US" dirty="0"/>
          </a:p>
        </p:txBody>
      </p:sp>
    </p:spTree>
    <p:extLst>
      <p:ext uri="{BB962C8B-B14F-4D97-AF65-F5344CB8AC3E}">
        <p14:creationId xmlns:p14="http://schemas.microsoft.com/office/powerpoint/2010/main" val="368002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BE1BC-E5A8-4BF6-AADE-814C35659BC2}" type="datetimeFigureOut">
              <a:rPr lang="en-US" smtClean="0"/>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1D94C-E069-40A6-B221-597C4C40FABE}" type="slidenum">
              <a:rPr lang="en-US" smtClean="0"/>
              <a:t>‹#›</a:t>
            </a:fld>
            <a:endParaRPr lang="en-US" dirty="0"/>
          </a:p>
        </p:txBody>
      </p:sp>
    </p:spTree>
    <p:extLst>
      <p:ext uri="{BB962C8B-B14F-4D97-AF65-F5344CB8AC3E}">
        <p14:creationId xmlns:p14="http://schemas.microsoft.com/office/powerpoint/2010/main" val="413449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BE1BC-E5A8-4BF6-AADE-814C35659BC2}" type="datetimeFigureOut">
              <a:rPr lang="en-US" smtClean="0"/>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1D94C-E069-40A6-B221-597C4C40FABE}" type="slidenum">
              <a:rPr lang="en-US" smtClean="0"/>
              <a:t>‹#›</a:t>
            </a:fld>
            <a:endParaRPr lang="en-US" dirty="0"/>
          </a:p>
        </p:txBody>
      </p:sp>
    </p:spTree>
    <p:extLst>
      <p:ext uri="{BB962C8B-B14F-4D97-AF65-F5344CB8AC3E}">
        <p14:creationId xmlns:p14="http://schemas.microsoft.com/office/powerpoint/2010/main" val="233354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BE1BC-E5A8-4BF6-AADE-814C35659BC2}" type="datetimeFigureOut">
              <a:rPr lang="en-US" smtClean="0"/>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1D94C-E069-40A6-B221-597C4C40FABE}" type="slidenum">
              <a:rPr lang="en-US" smtClean="0"/>
              <a:t>‹#›</a:t>
            </a:fld>
            <a:endParaRPr lang="en-US" dirty="0"/>
          </a:p>
        </p:txBody>
      </p:sp>
    </p:spTree>
    <p:extLst>
      <p:ext uri="{BB962C8B-B14F-4D97-AF65-F5344CB8AC3E}">
        <p14:creationId xmlns:p14="http://schemas.microsoft.com/office/powerpoint/2010/main" val="104263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BE1BC-E5A8-4BF6-AADE-814C35659BC2}" type="datetimeFigureOut">
              <a:rPr lang="en-US" smtClean="0"/>
              <a:t>11/21/2014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91D94C-E069-40A6-B221-597C4C40FABE}" type="slidenum">
              <a:rPr lang="en-US" smtClean="0"/>
              <a:t>‹#›</a:t>
            </a:fld>
            <a:endParaRPr lang="en-US" dirty="0"/>
          </a:p>
        </p:txBody>
      </p:sp>
    </p:spTree>
    <p:extLst>
      <p:ext uri="{BB962C8B-B14F-4D97-AF65-F5344CB8AC3E}">
        <p14:creationId xmlns:p14="http://schemas.microsoft.com/office/powerpoint/2010/main" val="263722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BE1BC-E5A8-4BF6-AADE-814C35659BC2}" type="datetimeFigureOut">
              <a:rPr lang="en-US" smtClean="0"/>
              <a:t>11/21/2014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91D94C-E069-40A6-B221-597C4C40FABE}" type="slidenum">
              <a:rPr lang="en-US" smtClean="0"/>
              <a:t>‹#›</a:t>
            </a:fld>
            <a:endParaRPr lang="en-US" dirty="0"/>
          </a:p>
        </p:txBody>
      </p:sp>
    </p:spTree>
    <p:extLst>
      <p:ext uri="{BB962C8B-B14F-4D97-AF65-F5344CB8AC3E}">
        <p14:creationId xmlns:p14="http://schemas.microsoft.com/office/powerpoint/2010/main" val="231821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BE1BC-E5A8-4BF6-AADE-814C35659BC2}" type="datetimeFigureOut">
              <a:rPr lang="en-US" smtClean="0"/>
              <a:t>11/21/2014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91D94C-E069-40A6-B221-597C4C40FABE}" type="slidenum">
              <a:rPr lang="en-US" smtClean="0"/>
              <a:t>‹#›</a:t>
            </a:fld>
            <a:endParaRPr lang="en-US" dirty="0"/>
          </a:p>
        </p:txBody>
      </p:sp>
    </p:spTree>
    <p:extLst>
      <p:ext uri="{BB962C8B-B14F-4D97-AF65-F5344CB8AC3E}">
        <p14:creationId xmlns:p14="http://schemas.microsoft.com/office/powerpoint/2010/main" val="38306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BE1BC-E5A8-4BF6-AADE-814C35659BC2}" type="datetimeFigureOut">
              <a:rPr lang="en-US" smtClean="0"/>
              <a:t>11/21/2014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91D94C-E069-40A6-B221-597C4C40FABE}" type="slidenum">
              <a:rPr lang="en-US" smtClean="0"/>
              <a:t>‹#›</a:t>
            </a:fld>
            <a:endParaRPr lang="en-US" dirty="0"/>
          </a:p>
        </p:txBody>
      </p:sp>
    </p:spTree>
    <p:extLst>
      <p:ext uri="{BB962C8B-B14F-4D97-AF65-F5344CB8AC3E}">
        <p14:creationId xmlns:p14="http://schemas.microsoft.com/office/powerpoint/2010/main" val="307106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BE1BC-E5A8-4BF6-AADE-814C35659BC2}" type="datetimeFigureOut">
              <a:rPr lang="en-US" smtClean="0"/>
              <a:t>11/21/2014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91D94C-E069-40A6-B221-597C4C40FABE}" type="slidenum">
              <a:rPr lang="en-US" smtClean="0"/>
              <a:t>‹#›</a:t>
            </a:fld>
            <a:endParaRPr lang="en-US" dirty="0"/>
          </a:p>
        </p:txBody>
      </p:sp>
    </p:spTree>
    <p:extLst>
      <p:ext uri="{BB962C8B-B14F-4D97-AF65-F5344CB8AC3E}">
        <p14:creationId xmlns:p14="http://schemas.microsoft.com/office/powerpoint/2010/main" val="209089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BE1BC-E5A8-4BF6-AADE-814C35659BC2}" type="datetimeFigureOut">
              <a:rPr lang="en-US" smtClean="0"/>
              <a:t>11/21/2014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91D94C-E069-40A6-B221-597C4C40FABE}" type="slidenum">
              <a:rPr lang="en-US" smtClean="0"/>
              <a:t>‹#›</a:t>
            </a:fld>
            <a:endParaRPr lang="en-US" dirty="0"/>
          </a:p>
        </p:txBody>
      </p:sp>
    </p:spTree>
    <p:extLst>
      <p:ext uri="{BB962C8B-B14F-4D97-AF65-F5344CB8AC3E}">
        <p14:creationId xmlns:p14="http://schemas.microsoft.com/office/powerpoint/2010/main" val="397739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BE1BC-E5A8-4BF6-AADE-814C35659BC2}" type="datetimeFigureOut">
              <a:rPr lang="en-US" smtClean="0"/>
              <a:t>11/21/2014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1D94C-E069-40A6-B221-597C4C40FABE}" type="slidenum">
              <a:rPr lang="en-US" smtClean="0"/>
              <a:t>‹#›</a:t>
            </a:fld>
            <a:endParaRPr lang="en-US" dirty="0"/>
          </a:p>
        </p:txBody>
      </p:sp>
    </p:spTree>
    <p:extLst>
      <p:ext uri="{BB962C8B-B14F-4D97-AF65-F5344CB8AC3E}">
        <p14:creationId xmlns:p14="http://schemas.microsoft.com/office/powerpoint/2010/main" val="1077497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member.societyforscience.org/document.doc?id=17"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student.societyforscience.org/human-participan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student.societyforscience.org/Vertebrate-Animal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ember.societyforscience.or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hyperlink" Target="https://student.societyforscience.org/Potentially-Hazardous-Biological-Agent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hyperlink" Target="https://owl.english.purdue.edu/owl/section/2/11/" TargetMode="External"/><Relationship Id="rId7" Type="http://schemas.openxmlformats.org/officeDocument/2006/relationships/image" Target="../media/image5.png"/><Relationship Id="rId2" Type="http://schemas.openxmlformats.org/officeDocument/2006/relationships/hyperlink" Target="https://owl.english.purdue.edu/owl/resource/560/01/" TargetMode="Externa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23.xml"/><Relationship Id="rId4" Type="http://schemas.openxmlformats.org/officeDocument/2006/relationships/hyperlink" Target="http://www.copyright.gov/laws/" TargetMode="External"/><Relationship Id="rId9"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Review Committee (SRC)</a:t>
            </a:r>
            <a:endParaRPr lang="en-US" dirty="0"/>
          </a:p>
        </p:txBody>
      </p:sp>
      <p:sp>
        <p:nvSpPr>
          <p:cNvPr id="3" name="Content Placeholder 2"/>
          <p:cNvSpPr>
            <a:spLocks noGrp="1"/>
          </p:cNvSpPr>
          <p:nvPr>
            <p:ph idx="1"/>
          </p:nvPr>
        </p:nvSpPr>
        <p:spPr/>
        <p:txBody>
          <a:bodyPr>
            <a:normAutofit/>
          </a:bodyPr>
          <a:lstStyle/>
          <a:p>
            <a:r>
              <a:rPr lang="en-US" dirty="0" smtClean="0"/>
              <a:t>Evaluation of student research for compliance with rules, applicable laws, and regulations.</a:t>
            </a:r>
          </a:p>
          <a:p>
            <a:r>
              <a:rPr lang="en-US" dirty="0"/>
              <a:t> </a:t>
            </a:r>
            <a:r>
              <a:rPr lang="en-US" dirty="0" smtClean="0"/>
              <a:t>The SRC reviews projects with vertebrates and PHBA prior to experimentation</a:t>
            </a:r>
          </a:p>
          <a:p>
            <a:pPr marL="457200" lvl="1" indent="0">
              <a:buNone/>
            </a:pPr>
            <a:r>
              <a:rPr lang="en-US" dirty="0" smtClean="0"/>
              <a:t>     …and all projects before the Regional Fair.</a:t>
            </a:r>
          </a:p>
          <a:p>
            <a:pPr marL="457200" lvl="1" indent="0">
              <a:buNone/>
            </a:pPr>
            <a:endParaRPr lang="en-US" dirty="0"/>
          </a:p>
          <a:p>
            <a:pPr marL="457200" lvl="1" indent="0">
              <a:buNone/>
            </a:pPr>
            <a:r>
              <a:rPr lang="en-US" dirty="0" smtClean="0"/>
              <a:t>The SRC will not review projects that are not approved by the student’s teacher.</a:t>
            </a:r>
          </a:p>
          <a:p>
            <a:pPr marL="457200" lvl="1" indent="0">
              <a:buNone/>
            </a:pPr>
            <a:endParaRPr lang="en-US" dirty="0"/>
          </a:p>
        </p:txBody>
      </p:sp>
    </p:spTree>
    <p:extLst>
      <p:ext uri="{BB962C8B-B14F-4D97-AF65-F5344CB8AC3E}">
        <p14:creationId xmlns:p14="http://schemas.microsoft.com/office/powerpoint/2010/main" val="3741001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0312"/>
            <a:ext cx="5391150" cy="638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533400"/>
            <a:ext cx="2362200" cy="923330"/>
          </a:xfrm>
          <a:prstGeom prst="rect">
            <a:avLst/>
          </a:prstGeom>
          <a:noFill/>
        </p:spPr>
        <p:txBody>
          <a:bodyPr wrap="square" rtlCol="0">
            <a:spAutoFit/>
          </a:bodyPr>
          <a:lstStyle/>
          <a:p>
            <a:pPr algn="ctr"/>
            <a:r>
              <a:rPr lang="en-US" dirty="0" smtClean="0">
                <a:solidFill>
                  <a:srgbClr val="FF0000"/>
                </a:solidFill>
              </a:rPr>
              <a:t>You are stating that you have read the rules.</a:t>
            </a:r>
            <a:endParaRPr lang="en-US" dirty="0">
              <a:solidFill>
                <a:srgbClr val="FF0000"/>
              </a:solidFill>
            </a:endParaRPr>
          </a:p>
        </p:txBody>
      </p:sp>
      <p:cxnSp>
        <p:nvCxnSpPr>
          <p:cNvPr id="6" name="Straight Arrow Connector 5"/>
          <p:cNvCxnSpPr/>
          <p:nvPr/>
        </p:nvCxnSpPr>
        <p:spPr>
          <a:xfrm flipV="1">
            <a:off x="1905000" y="1143000"/>
            <a:ext cx="1295400" cy="76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Left Bracket 7"/>
          <p:cNvSpPr/>
          <p:nvPr/>
        </p:nvSpPr>
        <p:spPr>
          <a:xfrm>
            <a:off x="2057400" y="3124200"/>
            <a:ext cx="685800" cy="3276600"/>
          </a:xfrm>
          <a:prstGeom prst="leftBracke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9" name="TextBox 8"/>
          <p:cNvSpPr txBox="1"/>
          <p:nvPr/>
        </p:nvSpPr>
        <p:spPr>
          <a:xfrm>
            <a:off x="152400" y="4038600"/>
            <a:ext cx="1752600" cy="1200329"/>
          </a:xfrm>
          <a:prstGeom prst="rect">
            <a:avLst/>
          </a:prstGeom>
          <a:noFill/>
        </p:spPr>
        <p:txBody>
          <a:bodyPr wrap="square" rtlCol="0">
            <a:spAutoFit/>
          </a:bodyPr>
          <a:lstStyle/>
          <a:p>
            <a:pPr algn="ctr"/>
            <a:r>
              <a:rPr lang="en-US" dirty="0" smtClean="0">
                <a:solidFill>
                  <a:srgbClr val="FF0000"/>
                </a:solidFill>
              </a:rPr>
              <a:t>DO NOT FILL THIS OUT.  This is for the SRC to complete.</a:t>
            </a:r>
            <a:endParaRPr lang="en-US" dirty="0">
              <a:solidFill>
                <a:srgbClr val="FF0000"/>
              </a:solidFill>
            </a:endParaRPr>
          </a:p>
        </p:txBody>
      </p:sp>
    </p:spTree>
    <p:extLst>
      <p:ext uri="{BB962C8B-B14F-4D97-AF65-F5344CB8AC3E}">
        <p14:creationId xmlns:p14="http://schemas.microsoft.com/office/powerpoint/2010/main" val="2942730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52400"/>
            <a:ext cx="5286103"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62400" y="762000"/>
            <a:ext cx="4939863" cy="738664"/>
          </a:xfrm>
          <a:prstGeom prst="rect">
            <a:avLst/>
          </a:prstGeom>
          <a:noFill/>
        </p:spPr>
        <p:txBody>
          <a:bodyPr wrap="square" rtlCol="0">
            <a:spAutoFit/>
          </a:bodyPr>
          <a:lstStyle/>
          <a:p>
            <a:r>
              <a:rPr lang="en-US" sz="1400" dirty="0" smtClean="0">
                <a:solidFill>
                  <a:srgbClr val="FF0000"/>
                </a:solidFill>
              </a:rPr>
              <a:t>The student’s name must be written clearly and be easy to read.</a:t>
            </a:r>
          </a:p>
          <a:p>
            <a:r>
              <a:rPr lang="en-US" sz="1400" dirty="0" smtClean="0">
                <a:solidFill>
                  <a:srgbClr val="FF0000"/>
                </a:solidFill>
              </a:rPr>
              <a:t>The project title must be the same on all forms and the </a:t>
            </a:r>
          </a:p>
          <a:p>
            <a:r>
              <a:rPr lang="en-US" sz="1400" dirty="0" smtClean="0">
                <a:solidFill>
                  <a:srgbClr val="FF0000"/>
                </a:solidFill>
              </a:rPr>
              <a:t>research plan.</a:t>
            </a:r>
            <a:endParaRPr lang="en-US" sz="1400" dirty="0">
              <a:solidFill>
                <a:srgbClr val="FF0000"/>
              </a:solidFill>
            </a:endParaRPr>
          </a:p>
        </p:txBody>
      </p:sp>
      <p:sp>
        <p:nvSpPr>
          <p:cNvPr id="4" name="TextBox 3"/>
          <p:cNvSpPr txBox="1"/>
          <p:nvPr/>
        </p:nvSpPr>
        <p:spPr>
          <a:xfrm>
            <a:off x="228600" y="304800"/>
            <a:ext cx="2734574" cy="5909310"/>
          </a:xfrm>
          <a:prstGeom prst="rect">
            <a:avLst/>
          </a:prstGeom>
          <a:noFill/>
        </p:spPr>
        <p:txBody>
          <a:bodyPr wrap="square" rtlCol="0">
            <a:spAutoFit/>
          </a:bodyPr>
          <a:lstStyle/>
          <a:p>
            <a:pPr algn="ctr"/>
            <a:r>
              <a:rPr lang="en-US" sz="1400" dirty="0" smtClean="0">
                <a:solidFill>
                  <a:srgbClr val="FF0000"/>
                </a:solidFill>
              </a:rPr>
              <a:t>The Supervising Adult is to complete this form </a:t>
            </a:r>
            <a:r>
              <a:rPr lang="en-US" sz="1400" b="1" u="sng" dirty="0" smtClean="0">
                <a:solidFill>
                  <a:srgbClr val="FF0000"/>
                </a:solidFill>
              </a:rPr>
              <a:t>after</a:t>
            </a:r>
            <a:r>
              <a:rPr lang="en-US" sz="1400" dirty="0" smtClean="0">
                <a:solidFill>
                  <a:srgbClr val="FF0000"/>
                </a:solidFill>
              </a:rPr>
              <a:t> the research is completed.</a:t>
            </a:r>
          </a:p>
          <a:p>
            <a:pPr algn="ctr"/>
            <a:endParaRPr lang="en-US" sz="1400" dirty="0">
              <a:solidFill>
                <a:srgbClr val="FF0000"/>
              </a:solidFill>
            </a:endParaRPr>
          </a:p>
          <a:p>
            <a:pPr algn="ctr"/>
            <a:r>
              <a:rPr lang="en-US" sz="1400" dirty="0">
                <a:solidFill>
                  <a:srgbClr val="FF0000"/>
                </a:solidFill>
              </a:rPr>
              <a:t>The Designated Supervisor is an adult who is directly responsible for overseeing student experimentation. </a:t>
            </a:r>
            <a:endParaRPr lang="en-US" sz="1400" dirty="0" smtClean="0">
              <a:solidFill>
                <a:srgbClr val="FF0000"/>
              </a:solidFill>
            </a:endParaRPr>
          </a:p>
          <a:p>
            <a:pPr algn="ctr"/>
            <a:endParaRPr lang="en-US" sz="1400" dirty="0" smtClean="0">
              <a:solidFill>
                <a:srgbClr val="FF0000"/>
              </a:solidFill>
            </a:endParaRPr>
          </a:p>
          <a:p>
            <a:pPr algn="ctr"/>
            <a:r>
              <a:rPr lang="en-US" sz="1400" dirty="0" smtClean="0">
                <a:solidFill>
                  <a:srgbClr val="FF0000"/>
                </a:solidFill>
              </a:rPr>
              <a:t>The </a:t>
            </a:r>
            <a:r>
              <a:rPr lang="en-US" sz="1400" dirty="0">
                <a:solidFill>
                  <a:srgbClr val="FF0000"/>
                </a:solidFill>
              </a:rPr>
              <a:t>Designated Supervisor need not have an advanced degree, but must be thoroughly familiar with the student’s project, and must be trained in the student’s area of research. </a:t>
            </a:r>
            <a:endParaRPr lang="en-US" sz="1400" dirty="0" smtClean="0">
              <a:solidFill>
                <a:srgbClr val="FF0000"/>
              </a:solidFill>
            </a:endParaRPr>
          </a:p>
          <a:p>
            <a:pPr algn="ctr"/>
            <a:endParaRPr lang="en-US" sz="1400" dirty="0" smtClean="0">
              <a:solidFill>
                <a:srgbClr val="FF0000"/>
              </a:solidFill>
            </a:endParaRPr>
          </a:p>
          <a:p>
            <a:pPr algn="ctr"/>
            <a:r>
              <a:rPr lang="en-US" sz="1400" dirty="0" smtClean="0">
                <a:solidFill>
                  <a:srgbClr val="FF0000"/>
                </a:solidFill>
              </a:rPr>
              <a:t>The </a:t>
            </a:r>
            <a:r>
              <a:rPr lang="en-US" sz="1400" dirty="0">
                <a:solidFill>
                  <a:srgbClr val="FF0000"/>
                </a:solidFill>
              </a:rPr>
              <a:t>Adult Sponsor may act as the Designated Supervisor.  </a:t>
            </a:r>
            <a:endParaRPr lang="en-US" sz="1400" dirty="0" smtClean="0">
              <a:solidFill>
                <a:srgbClr val="FF0000"/>
              </a:solidFill>
            </a:endParaRPr>
          </a:p>
          <a:p>
            <a:pPr algn="ctr"/>
            <a:endParaRPr lang="en-US" sz="1400" dirty="0">
              <a:solidFill>
                <a:srgbClr val="FF0000"/>
              </a:solidFill>
            </a:endParaRPr>
          </a:p>
          <a:p>
            <a:pPr algn="ctr"/>
            <a:r>
              <a:rPr lang="en-US" sz="1400" dirty="0">
                <a:solidFill>
                  <a:srgbClr val="FF0000"/>
                </a:solidFill>
              </a:rPr>
              <a:t>If a student is experimenting with live vertebrates and the animals are in a situation where their behavior or habitat is influenced by humans, the Designated Supervisor must be knowledgeable about the humane care and handling of the animals</a:t>
            </a:r>
            <a:r>
              <a:rPr lang="en-US" sz="1400" dirty="0" smtClean="0">
                <a:solidFill>
                  <a:srgbClr val="FF0000"/>
                </a:solidFill>
              </a:rPr>
              <a:t>.</a:t>
            </a:r>
            <a:endParaRPr lang="en-US" sz="1400" dirty="0">
              <a:solidFill>
                <a:srgbClr val="FF0000"/>
              </a:solidFill>
            </a:endParaRPr>
          </a:p>
        </p:txBody>
      </p:sp>
    </p:spTree>
    <p:extLst>
      <p:ext uri="{BB962C8B-B14F-4D97-AF65-F5344CB8AC3E}">
        <p14:creationId xmlns:p14="http://schemas.microsoft.com/office/powerpoint/2010/main" val="894925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07799"/>
            <a:ext cx="6235259"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62396" y="479846"/>
            <a:ext cx="4939863" cy="492443"/>
          </a:xfrm>
          <a:prstGeom prst="rect">
            <a:avLst/>
          </a:prstGeom>
          <a:noFill/>
        </p:spPr>
        <p:txBody>
          <a:bodyPr wrap="square" rtlCol="0">
            <a:spAutoFit/>
          </a:bodyPr>
          <a:lstStyle/>
          <a:p>
            <a:r>
              <a:rPr lang="en-US" sz="1300" dirty="0" smtClean="0">
                <a:solidFill>
                  <a:srgbClr val="FF0000"/>
                </a:solidFill>
              </a:rPr>
              <a:t>The student’s name must be written clearly and be easy to read.</a:t>
            </a:r>
          </a:p>
          <a:p>
            <a:r>
              <a:rPr lang="en-US" sz="1300" dirty="0" smtClean="0">
                <a:solidFill>
                  <a:srgbClr val="FF0000"/>
                </a:solidFill>
              </a:rPr>
              <a:t>The project title must be the same on all forms and the research plan.</a:t>
            </a:r>
            <a:endParaRPr lang="en-US" sz="1300" dirty="0">
              <a:solidFill>
                <a:srgbClr val="FF0000"/>
              </a:solidFill>
            </a:endParaRPr>
          </a:p>
        </p:txBody>
      </p:sp>
      <p:sp>
        <p:nvSpPr>
          <p:cNvPr id="4" name="TextBox 3"/>
          <p:cNvSpPr txBox="1"/>
          <p:nvPr/>
        </p:nvSpPr>
        <p:spPr>
          <a:xfrm>
            <a:off x="164476" y="209442"/>
            <a:ext cx="2438400" cy="5663089"/>
          </a:xfrm>
          <a:prstGeom prst="rect">
            <a:avLst/>
          </a:prstGeom>
          <a:noFill/>
        </p:spPr>
        <p:txBody>
          <a:bodyPr wrap="square" rtlCol="0">
            <a:spAutoFit/>
          </a:bodyPr>
          <a:lstStyle/>
          <a:p>
            <a:pPr algn="ctr"/>
            <a:r>
              <a:rPr lang="en-US" sz="1200" dirty="0">
                <a:solidFill>
                  <a:srgbClr val="FF0000"/>
                </a:solidFill>
              </a:rPr>
              <a:t>A </a:t>
            </a:r>
            <a:r>
              <a:rPr lang="en-US" sz="1200" u="sng" dirty="0">
                <a:solidFill>
                  <a:srgbClr val="FF0000"/>
                </a:solidFill>
                <a:hlinkClick r:id="rId3"/>
              </a:rPr>
              <a:t>Qualified Scientist</a:t>
            </a:r>
            <a:r>
              <a:rPr lang="en-US" sz="1200" dirty="0">
                <a:solidFill>
                  <a:srgbClr val="FF0000"/>
                </a:solidFill>
              </a:rPr>
              <a:t> is required for all studies involving BSL-2 potentially hazardous biological agents and DEA-controlled substances and </a:t>
            </a:r>
            <a:r>
              <a:rPr lang="en-US" sz="1200" dirty="0" smtClean="0">
                <a:solidFill>
                  <a:srgbClr val="FF0000"/>
                </a:solidFill>
              </a:rPr>
              <a:t>for </a:t>
            </a:r>
            <a:r>
              <a:rPr lang="en-US" sz="1200" dirty="0">
                <a:solidFill>
                  <a:srgbClr val="FF0000"/>
                </a:solidFill>
              </a:rPr>
              <a:t>many human participant </a:t>
            </a:r>
            <a:r>
              <a:rPr lang="en-US" sz="1200" dirty="0" smtClean="0">
                <a:solidFill>
                  <a:srgbClr val="FF0000"/>
                </a:solidFill>
              </a:rPr>
              <a:t>and </a:t>
            </a:r>
            <a:r>
              <a:rPr lang="en-US" sz="1200" dirty="0">
                <a:solidFill>
                  <a:srgbClr val="FF0000"/>
                </a:solidFill>
              </a:rPr>
              <a:t>many vertebrate animal studies</a:t>
            </a:r>
            <a:r>
              <a:rPr lang="en-US" sz="1200" dirty="0" smtClean="0"/>
              <a:t>.</a:t>
            </a:r>
          </a:p>
          <a:p>
            <a:pPr algn="ctr"/>
            <a:endParaRPr lang="en-US" sz="1200" dirty="0" smtClean="0">
              <a:solidFill>
                <a:srgbClr val="FF0000"/>
              </a:solidFill>
            </a:endParaRPr>
          </a:p>
          <a:p>
            <a:pPr algn="ctr"/>
            <a:r>
              <a:rPr lang="en-US" sz="1200" dirty="0" smtClean="0">
                <a:solidFill>
                  <a:srgbClr val="FF0000"/>
                </a:solidFill>
              </a:rPr>
              <a:t>A </a:t>
            </a:r>
            <a:r>
              <a:rPr lang="en-US" sz="1200" dirty="0">
                <a:solidFill>
                  <a:srgbClr val="FF0000"/>
                </a:solidFill>
              </a:rPr>
              <a:t>Qualified Scientist </a:t>
            </a:r>
            <a:r>
              <a:rPr lang="en-US" sz="1200" dirty="0" smtClean="0">
                <a:solidFill>
                  <a:srgbClr val="FF0000"/>
                </a:solidFill>
              </a:rPr>
              <a:t>(QS) should </a:t>
            </a:r>
            <a:r>
              <a:rPr lang="en-US" sz="1200" dirty="0">
                <a:solidFill>
                  <a:srgbClr val="FF0000"/>
                </a:solidFill>
              </a:rPr>
              <a:t>have </a:t>
            </a:r>
            <a:r>
              <a:rPr lang="en-US" sz="1200" dirty="0" smtClean="0">
                <a:solidFill>
                  <a:srgbClr val="FF0000"/>
                </a:solidFill>
              </a:rPr>
              <a:t>a </a:t>
            </a:r>
            <a:r>
              <a:rPr lang="en-US" sz="1200" dirty="0">
                <a:solidFill>
                  <a:srgbClr val="FF0000"/>
                </a:solidFill>
              </a:rPr>
              <a:t>doctoral/professional degree in a scientific discipline that relates to the student’s area of research. </a:t>
            </a:r>
            <a:endParaRPr lang="en-US" sz="1200" dirty="0" smtClean="0">
              <a:solidFill>
                <a:srgbClr val="FF0000"/>
              </a:solidFill>
            </a:endParaRPr>
          </a:p>
          <a:p>
            <a:pPr algn="ctr"/>
            <a:endParaRPr lang="en-US" sz="1200" dirty="0">
              <a:solidFill>
                <a:srgbClr val="FF0000"/>
              </a:solidFill>
            </a:endParaRPr>
          </a:p>
          <a:p>
            <a:pPr algn="ctr"/>
            <a:r>
              <a:rPr lang="en-US" sz="1200" dirty="0" smtClean="0">
                <a:solidFill>
                  <a:srgbClr val="FF0000"/>
                </a:solidFill>
              </a:rPr>
              <a:t>A </a:t>
            </a:r>
            <a:r>
              <a:rPr lang="en-US" sz="1200" dirty="0">
                <a:solidFill>
                  <a:srgbClr val="FF0000"/>
                </a:solidFill>
              </a:rPr>
              <a:t>PhD, MD or a master’s degree with additional experience and expertise in the student’s area of research is acceptable when approved by a Scientific Review Committee (SRC). </a:t>
            </a:r>
            <a:endParaRPr lang="en-US" sz="1200" dirty="0" smtClean="0">
              <a:solidFill>
                <a:srgbClr val="FF0000"/>
              </a:solidFill>
            </a:endParaRPr>
          </a:p>
          <a:p>
            <a:pPr algn="ctr"/>
            <a:endParaRPr lang="en-US" sz="1200" dirty="0">
              <a:solidFill>
                <a:srgbClr val="FF0000"/>
              </a:solidFill>
            </a:endParaRPr>
          </a:p>
          <a:p>
            <a:pPr algn="ctr"/>
            <a:r>
              <a:rPr lang="en-US" sz="1200" dirty="0" smtClean="0">
                <a:solidFill>
                  <a:srgbClr val="FF0000"/>
                </a:solidFill>
              </a:rPr>
              <a:t>The </a:t>
            </a:r>
            <a:r>
              <a:rPr lang="en-US" sz="1200" dirty="0">
                <a:solidFill>
                  <a:srgbClr val="FF0000"/>
                </a:solidFill>
              </a:rPr>
              <a:t>Qualified Scientist must be thoroughly familiar with local, state, and federal regulations that govern the student’s area of research</a:t>
            </a:r>
            <a:r>
              <a:rPr lang="en-US" sz="1200" dirty="0" smtClean="0">
                <a:solidFill>
                  <a:srgbClr val="FF0000"/>
                </a:solidFill>
              </a:rPr>
              <a:t>.</a:t>
            </a:r>
          </a:p>
          <a:p>
            <a:pPr algn="ctr"/>
            <a:endParaRPr lang="en-US" sz="1200" dirty="0">
              <a:solidFill>
                <a:srgbClr val="FF0000"/>
              </a:solidFill>
            </a:endParaRPr>
          </a:p>
          <a:p>
            <a:pPr algn="ctr"/>
            <a:r>
              <a:rPr lang="en-US" sz="1200" dirty="0">
                <a:solidFill>
                  <a:srgbClr val="FF0000"/>
                </a:solidFill>
              </a:rPr>
              <a:t>The Qualified Scientist and the Adult Sponsor may be the same </a:t>
            </a:r>
            <a:r>
              <a:rPr lang="en-US" sz="1200" dirty="0" smtClean="0">
                <a:solidFill>
                  <a:srgbClr val="FF0000"/>
                </a:solidFill>
              </a:rPr>
              <a:t>person, </a:t>
            </a:r>
            <a:r>
              <a:rPr lang="en-US" sz="1200" dirty="0">
                <a:solidFill>
                  <a:srgbClr val="FF0000"/>
                </a:solidFill>
              </a:rPr>
              <a:t> if that person is qualified as described </a:t>
            </a:r>
            <a:r>
              <a:rPr lang="en-US" sz="1200" dirty="0" smtClean="0">
                <a:solidFill>
                  <a:srgbClr val="FF0000"/>
                </a:solidFill>
              </a:rPr>
              <a:t>above.</a:t>
            </a:r>
            <a:endParaRPr lang="en-US" sz="1200" dirty="0">
              <a:solidFill>
                <a:srgbClr val="FF0000"/>
              </a:solidFill>
            </a:endParaRPr>
          </a:p>
          <a:p>
            <a:endParaRPr lang="en-US" sz="1400" dirty="0">
              <a:solidFill>
                <a:srgbClr val="FF0000"/>
              </a:solidFill>
            </a:endParaRPr>
          </a:p>
        </p:txBody>
      </p:sp>
      <p:sp>
        <p:nvSpPr>
          <p:cNvPr id="6" name="TextBox 5"/>
          <p:cNvSpPr txBox="1"/>
          <p:nvPr/>
        </p:nvSpPr>
        <p:spPr>
          <a:xfrm>
            <a:off x="3581400" y="1888683"/>
            <a:ext cx="5244659" cy="307777"/>
          </a:xfrm>
          <a:prstGeom prst="rect">
            <a:avLst/>
          </a:prstGeom>
          <a:noFill/>
        </p:spPr>
        <p:txBody>
          <a:bodyPr wrap="square" rtlCol="0">
            <a:spAutoFit/>
          </a:bodyPr>
          <a:lstStyle/>
          <a:p>
            <a:r>
              <a:rPr lang="en-US" sz="1400" dirty="0" smtClean="0">
                <a:solidFill>
                  <a:srgbClr val="FF0000"/>
                </a:solidFill>
              </a:rPr>
              <a:t>How does the QS’s experience apply to this project?</a:t>
            </a:r>
            <a:endParaRPr lang="en-US" sz="1400" dirty="0">
              <a:solidFill>
                <a:srgbClr val="FF0000"/>
              </a:solidFill>
            </a:endParaRPr>
          </a:p>
        </p:txBody>
      </p:sp>
      <p:sp>
        <p:nvSpPr>
          <p:cNvPr id="7" name="TextBox 6"/>
          <p:cNvSpPr txBox="1"/>
          <p:nvPr/>
        </p:nvSpPr>
        <p:spPr>
          <a:xfrm>
            <a:off x="7696200" y="2590800"/>
            <a:ext cx="1447800" cy="461665"/>
          </a:xfrm>
          <a:prstGeom prst="rect">
            <a:avLst/>
          </a:prstGeom>
          <a:noFill/>
        </p:spPr>
        <p:txBody>
          <a:bodyPr wrap="square" rtlCol="0">
            <a:spAutoFit/>
          </a:bodyPr>
          <a:lstStyle/>
          <a:p>
            <a:r>
              <a:rPr lang="en-US" sz="1200" dirty="0" smtClean="0">
                <a:solidFill>
                  <a:srgbClr val="FF0000"/>
                </a:solidFill>
              </a:rPr>
              <a:t>The QS must review ISEF rules.</a:t>
            </a:r>
            <a:endParaRPr lang="en-US" sz="1200" dirty="0">
              <a:solidFill>
                <a:srgbClr val="FF0000"/>
              </a:solidFill>
            </a:endParaRPr>
          </a:p>
        </p:txBody>
      </p:sp>
      <p:sp>
        <p:nvSpPr>
          <p:cNvPr id="9" name="TextBox 8"/>
          <p:cNvSpPr txBox="1"/>
          <p:nvPr/>
        </p:nvSpPr>
        <p:spPr>
          <a:xfrm>
            <a:off x="2857500" y="5964865"/>
            <a:ext cx="1447800" cy="276999"/>
          </a:xfrm>
          <a:prstGeom prst="rect">
            <a:avLst/>
          </a:prstGeom>
          <a:noFill/>
        </p:spPr>
        <p:txBody>
          <a:bodyPr wrap="square" rtlCol="0">
            <a:spAutoFit/>
          </a:bodyPr>
          <a:lstStyle/>
          <a:p>
            <a:r>
              <a:rPr lang="en-US" sz="1200" dirty="0" smtClean="0">
                <a:solidFill>
                  <a:srgbClr val="FF0000"/>
                </a:solidFill>
              </a:rPr>
              <a:t>The QS must sign.</a:t>
            </a:r>
            <a:endParaRPr lang="en-US" sz="1200" dirty="0">
              <a:solidFill>
                <a:srgbClr val="FF0000"/>
              </a:solidFill>
            </a:endParaRPr>
          </a:p>
        </p:txBody>
      </p:sp>
      <p:sp>
        <p:nvSpPr>
          <p:cNvPr id="10" name="TextBox 9"/>
          <p:cNvSpPr txBox="1"/>
          <p:nvPr/>
        </p:nvSpPr>
        <p:spPr>
          <a:xfrm>
            <a:off x="4271998" y="5872531"/>
            <a:ext cx="1512631" cy="461665"/>
          </a:xfrm>
          <a:prstGeom prst="rect">
            <a:avLst/>
          </a:prstGeom>
          <a:noFill/>
        </p:spPr>
        <p:txBody>
          <a:bodyPr wrap="square" rtlCol="0">
            <a:spAutoFit/>
          </a:bodyPr>
          <a:lstStyle/>
          <a:p>
            <a:r>
              <a:rPr lang="en-US" sz="1200" dirty="0" smtClean="0">
                <a:solidFill>
                  <a:srgbClr val="FF0000"/>
                </a:solidFill>
              </a:rPr>
              <a:t>Must be before the start date on form 1B</a:t>
            </a:r>
            <a:endParaRPr lang="en-US" sz="1200" dirty="0">
              <a:solidFill>
                <a:srgbClr val="FF0000"/>
              </a:solidFill>
            </a:endParaRPr>
          </a:p>
        </p:txBody>
      </p:sp>
      <p:sp>
        <p:nvSpPr>
          <p:cNvPr id="11" name="TextBox 10"/>
          <p:cNvSpPr txBox="1"/>
          <p:nvPr/>
        </p:nvSpPr>
        <p:spPr>
          <a:xfrm>
            <a:off x="351273" y="5764810"/>
            <a:ext cx="2121914" cy="954107"/>
          </a:xfrm>
          <a:prstGeom prst="rect">
            <a:avLst/>
          </a:prstGeom>
          <a:noFill/>
          <a:ln>
            <a:solidFill>
              <a:schemeClr val="accent1"/>
            </a:solidFill>
          </a:ln>
        </p:spPr>
        <p:txBody>
          <a:bodyPr wrap="square" rtlCol="0">
            <a:spAutoFit/>
          </a:bodyPr>
          <a:lstStyle/>
          <a:p>
            <a:pPr algn="ctr"/>
            <a:endParaRPr lang="en-US" sz="1400" dirty="0">
              <a:solidFill>
                <a:srgbClr val="FF0000"/>
              </a:solidFill>
            </a:endParaRPr>
          </a:p>
          <a:p>
            <a:pPr algn="ctr"/>
            <a:endParaRPr lang="en-US" sz="1400" dirty="0" smtClean="0">
              <a:solidFill>
                <a:srgbClr val="FF0000"/>
              </a:solidFill>
            </a:endParaRPr>
          </a:p>
          <a:p>
            <a:pPr algn="ctr"/>
            <a:r>
              <a:rPr lang="en-US" sz="1400" dirty="0" smtClean="0">
                <a:solidFill>
                  <a:srgbClr val="FF0000"/>
                </a:solidFill>
              </a:rPr>
              <a:t>Fill in ALL  information and answer ALL questions.</a:t>
            </a:r>
          </a:p>
        </p:txBody>
      </p:sp>
      <p:pic>
        <p:nvPicPr>
          <p:cNvPr id="12" name="Picture 2" descr="C:\Users\Becky\AppData\Local\Microsoft\Windows\Temporary Internet Files\Content.IE5\NHGGYKOO\MC90043523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2652" y="5779539"/>
            <a:ext cx="325783" cy="40125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784629" y="5175160"/>
            <a:ext cx="3041429" cy="276999"/>
          </a:xfrm>
          <a:prstGeom prst="rect">
            <a:avLst/>
          </a:prstGeom>
          <a:noFill/>
        </p:spPr>
        <p:txBody>
          <a:bodyPr wrap="square" rtlCol="0">
            <a:spAutoFit/>
          </a:bodyPr>
          <a:lstStyle/>
          <a:p>
            <a:r>
              <a:rPr lang="en-US" sz="1200" dirty="0" smtClean="0">
                <a:solidFill>
                  <a:srgbClr val="FF0000"/>
                </a:solidFill>
              </a:rPr>
              <a:t>Name of the person listed in 4 , if applicable.</a:t>
            </a:r>
            <a:endParaRPr lang="en-US" sz="1200" dirty="0">
              <a:solidFill>
                <a:srgbClr val="FF0000"/>
              </a:solidFill>
            </a:endParaRPr>
          </a:p>
        </p:txBody>
      </p:sp>
      <p:sp>
        <p:nvSpPr>
          <p:cNvPr id="14" name="TextBox 13"/>
          <p:cNvSpPr txBox="1"/>
          <p:nvPr/>
        </p:nvSpPr>
        <p:spPr>
          <a:xfrm>
            <a:off x="7389627" y="5410866"/>
            <a:ext cx="1512631" cy="461665"/>
          </a:xfrm>
          <a:prstGeom prst="rect">
            <a:avLst/>
          </a:prstGeom>
          <a:noFill/>
        </p:spPr>
        <p:txBody>
          <a:bodyPr wrap="square" rtlCol="0">
            <a:spAutoFit/>
          </a:bodyPr>
          <a:lstStyle/>
          <a:p>
            <a:r>
              <a:rPr lang="en-US" sz="1200" dirty="0" smtClean="0">
                <a:solidFill>
                  <a:srgbClr val="FF0000"/>
                </a:solidFill>
              </a:rPr>
              <a:t>Must be before the start date on form 1B</a:t>
            </a:r>
            <a:endParaRPr lang="en-US" sz="1200" dirty="0">
              <a:solidFill>
                <a:srgbClr val="FF0000"/>
              </a:solidFill>
            </a:endParaRPr>
          </a:p>
        </p:txBody>
      </p:sp>
    </p:spTree>
    <p:extLst>
      <p:ext uri="{BB962C8B-B14F-4D97-AF65-F5344CB8AC3E}">
        <p14:creationId xmlns:p14="http://schemas.microsoft.com/office/powerpoint/2010/main" val="3930024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88019"/>
            <a:ext cx="5562600" cy="6658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86279" y="609600"/>
            <a:ext cx="4939863" cy="492443"/>
          </a:xfrm>
          <a:prstGeom prst="rect">
            <a:avLst/>
          </a:prstGeom>
          <a:noFill/>
        </p:spPr>
        <p:txBody>
          <a:bodyPr wrap="square" rtlCol="0">
            <a:spAutoFit/>
          </a:bodyPr>
          <a:lstStyle/>
          <a:p>
            <a:r>
              <a:rPr lang="en-US" sz="1300" dirty="0" smtClean="0">
                <a:solidFill>
                  <a:srgbClr val="FF0000"/>
                </a:solidFill>
              </a:rPr>
              <a:t>The student’s name must be written clearly and be easy to read.</a:t>
            </a:r>
          </a:p>
          <a:p>
            <a:r>
              <a:rPr lang="en-US" sz="1300" dirty="0" smtClean="0">
                <a:solidFill>
                  <a:srgbClr val="FF0000"/>
                </a:solidFill>
              </a:rPr>
              <a:t>The project title must be the same on all forms and the research plan.</a:t>
            </a:r>
            <a:endParaRPr lang="en-US" sz="1300" dirty="0">
              <a:solidFill>
                <a:srgbClr val="FF0000"/>
              </a:solidFill>
            </a:endParaRPr>
          </a:p>
        </p:txBody>
      </p:sp>
      <p:sp>
        <p:nvSpPr>
          <p:cNvPr id="4" name="TextBox 3"/>
          <p:cNvSpPr txBox="1"/>
          <p:nvPr/>
        </p:nvSpPr>
        <p:spPr>
          <a:xfrm>
            <a:off x="3429000" y="2743199"/>
            <a:ext cx="4953000" cy="461665"/>
          </a:xfrm>
          <a:prstGeom prst="rect">
            <a:avLst/>
          </a:prstGeom>
          <a:noFill/>
        </p:spPr>
        <p:txBody>
          <a:bodyPr wrap="square" rtlCol="0">
            <a:spAutoFit/>
          </a:bodyPr>
          <a:lstStyle/>
          <a:p>
            <a:r>
              <a:rPr lang="en-US" sz="1200" dirty="0" smtClean="0">
                <a:solidFill>
                  <a:srgbClr val="FF0000"/>
                </a:solidFill>
              </a:rPr>
              <a:t>Include risks to the student, participants, vertebrate animals as applicable.  This should match the Research Plan.</a:t>
            </a:r>
            <a:endParaRPr lang="en-US" sz="1200" dirty="0">
              <a:solidFill>
                <a:srgbClr val="FF0000"/>
              </a:solidFill>
            </a:endParaRPr>
          </a:p>
        </p:txBody>
      </p:sp>
      <p:sp>
        <p:nvSpPr>
          <p:cNvPr id="7" name="TextBox 6"/>
          <p:cNvSpPr txBox="1"/>
          <p:nvPr/>
        </p:nvSpPr>
        <p:spPr>
          <a:xfrm>
            <a:off x="3452004" y="1981200"/>
            <a:ext cx="4953000" cy="276999"/>
          </a:xfrm>
          <a:prstGeom prst="rect">
            <a:avLst/>
          </a:prstGeom>
          <a:noFill/>
        </p:spPr>
        <p:txBody>
          <a:bodyPr wrap="square" rtlCol="0">
            <a:spAutoFit/>
          </a:bodyPr>
          <a:lstStyle/>
          <a:p>
            <a:r>
              <a:rPr lang="en-US" sz="1200" dirty="0" smtClean="0">
                <a:solidFill>
                  <a:srgbClr val="FF0000"/>
                </a:solidFill>
              </a:rPr>
              <a:t>Identify ALL hazardous microorganisms, chemicals, activities and devices.</a:t>
            </a:r>
            <a:endParaRPr lang="en-US" sz="1200" dirty="0">
              <a:solidFill>
                <a:srgbClr val="FF0000"/>
              </a:solidFill>
            </a:endParaRPr>
          </a:p>
        </p:txBody>
      </p:sp>
      <p:sp>
        <p:nvSpPr>
          <p:cNvPr id="6" name="TextBox 5"/>
          <p:cNvSpPr txBox="1"/>
          <p:nvPr/>
        </p:nvSpPr>
        <p:spPr>
          <a:xfrm>
            <a:off x="3452004" y="4648200"/>
            <a:ext cx="2893549" cy="276999"/>
          </a:xfrm>
          <a:prstGeom prst="rect">
            <a:avLst/>
          </a:prstGeom>
          <a:noFill/>
        </p:spPr>
        <p:txBody>
          <a:bodyPr wrap="none" rtlCol="0">
            <a:spAutoFit/>
          </a:bodyPr>
          <a:lstStyle/>
          <a:p>
            <a:r>
              <a:rPr lang="en-US" sz="1200" dirty="0" smtClean="0">
                <a:solidFill>
                  <a:srgbClr val="FF0000"/>
                </a:solidFill>
              </a:rPr>
              <a:t>MSDS, journal articles, package inserts, </a:t>
            </a:r>
            <a:r>
              <a:rPr lang="en-US" sz="1200" dirty="0" smtClean="0">
                <a:solidFill>
                  <a:srgbClr val="FF0000"/>
                </a:solidFill>
              </a:rPr>
              <a:t>etc.</a:t>
            </a:r>
            <a:endParaRPr lang="en-US" sz="1200" dirty="0">
              <a:solidFill>
                <a:srgbClr val="FF0000"/>
              </a:solidFill>
            </a:endParaRPr>
          </a:p>
        </p:txBody>
      </p:sp>
      <p:sp>
        <p:nvSpPr>
          <p:cNvPr id="8" name="Rectangle 7"/>
          <p:cNvSpPr/>
          <p:nvPr/>
        </p:nvSpPr>
        <p:spPr>
          <a:xfrm>
            <a:off x="332762" y="2682657"/>
            <a:ext cx="2590800" cy="3108543"/>
          </a:xfrm>
          <a:prstGeom prst="rect">
            <a:avLst/>
          </a:prstGeom>
        </p:spPr>
        <p:txBody>
          <a:bodyPr wrap="square">
            <a:spAutoFit/>
          </a:bodyPr>
          <a:lstStyle/>
          <a:p>
            <a:pPr algn="ctr"/>
            <a:r>
              <a:rPr lang="en-US" sz="1400" dirty="0">
                <a:solidFill>
                  <a:srgbClr val="FF0000"/>
                </a:solidFill>
              </a:rPr>
              <a:t>The Designated Supervisor is an adult who is directly responsible for overseeing student experimentation. </a:t>
            </a:r>
          </a:p>
          <a:p>
            <a:pPr algn="ctr"/>
            <a:endParaRPr lang="en-US" sz="1400" dirty="0">
              <a:solidFill>
                <a:srgbClr val="FF0000"/>
              </a:solidFill>
            </a:endParaRPr>
          </a:p>
          <a:p>
            <a:pPr algn="ctr"/>
            <a:r>
              <a:rPr lang="en-US" sz="1400" dirty="0">
                <a:solidFill>
                  <a:srgbClr val="FF0000"/>
                </a:solidFill>
              </a:rPr>
              <a:t>The Designated Supervisor need not have an advanced degree, but must be thoroughly familiar with the student’s project, and must be trained in the student’s area of research. </a:t>
            </a:r>
          </a:p>
          <a:p>
            <a:pPr algn="ctr"/>
            <a:endParaRPr lang="en-US" sz="1400" dirty="0">
              <a:solidFill>
                <a:srgbClr val="FF0000"/>
              </a:solidFill>
            </a:endParaRPr>
          </a:p>
          <a:p>
            <a:pPr algn="ctr"/>
            <a:r>
              <a:rPr lang="en-US" sz="1400" dirty="0">
                <a:solidFill>
                  <a:srgbClr val="FF0000"/>
                </a:solidFill>
              </a:rPr>
              <a:t>The Adult Sponsor may act as the Designated Supervisor.  </a:t>
            </a:r>
          </a:p>
        </p:txBody>
      </p:sp>
      <p:sp>
        <p:nvSpPr>
          <p:cNvPr id="10" name="TextBox 9"/>
          <p:cNvSpPr txBox="1"/>
          <p:nvPr/>
        </p:nvSpPr>
        <p:spPr>
          <a:xfrm>
            <a:off x="7010401" y="5257800"/>
            <a:ext cx="1915741" cy="430887"/>
          </a:xfrm>
          <a:prstGeom prst="rect">
            <a:avLst/>
          </a:prstGeom>
          <a:noFill/>
        </p:spPr>
        <p:txBody>
          <a:bodyPr wrap="square" rtlCol="0">
            <a:spAutoFit/>
          </a:bodyPr>
          <a:lstStyle/>
          <a:p>
            <a:pPr algn="ctr"/>
            <a:r>
              <a:rPr lang="en-US" sz="1100" dirty="0" smtClean="0">
                <a:solidFill>
                  <a:srgbClr val="FF0000"/>
                </a:solidFill>
              </a:rPr>
              <a:t>Must be before the start date on form 1B</a:t>
            </a:r>
            <a:endParaRPr lang="en-US" sz="1100" dirty="0">
              <a:solidFill>
                <a:srgbClr val="FF0000"/>
              </a:solidFill>
            </a:endParaRPr>
          </a:p>
        </p:txBody>
      </p:sp>
      <p:sp>
        <p:nvSpPr>
          <p:cNvPr id="9" name="TextBox 8"/>
          <p:cNvSpPr txBox="1"/>
          <p:nvPr/>
        </p:nvSpPr>
        <p:spPr>
          <a:xfrm>
            <a:off x="3452004" y="6187538"/>
            <a:ext cx="1933991" cy="276999"/>
          </a:xfrm>
          <a:prstGeom prst="rect">
            <a:avLst/>
          </a:prstGeom>
          <a:noFill/>
        </p:spPr>
        <p:txBody>
          <a:bodyPr wrap="none" rtlCol="0">
            <a:spAutoFit/>
          </a:bodyPr>
          <a:lstStyle/>
          <a:p>
            <a:r>
              <a:rPr lang="en-US" sz="1200" dirty="0" smtClean="0">
                <a:solidFill>
                  <a:srgbClr val="FF0000"/>
                </a:solidFill>
              </a:rPr>
              <a:t>Make sure this is completed</a:t>
            </a:r>
            <a:endParaRPr lang="en-US" sz="1200" dirty="0">
              <a:solidFill>
                <a:srgbClr val="FF0000"/>
              </a:solidFill>
            </a:endParaRPr>
          </a:p>
        </p:txBody>
      </p:sp>
      <p:sp>
        <p:nvSpPr>
          <p:cNvPr id="12" name="TextBox 11"/>
          <p:cNvSpPr txBox="1"/>
          <p:nvPr/>
        </p:nvSpPr>
        <p:spPr>
          <a:xfrm>
            <a:off x="3429000" y="5791200"/>
            <a:ext cx="1933991" cy="276999"/>
          </a:xfrm>
          <a:prstGeom prst="rect">
            <a:avLst/>
          </a:prstGeom>
          <a:noFill/>
        </p:spPr>
        <p:txBody>
          <a:bodyPr wrap="none" rtlCol="0">
            <a:spAutoFit/>
          </a:bodyPr>
          <a:lstStyle/>
          <a:p>
            <a:r>
              <a:rPr lang="en-US" sz="1200" dirty="0" smtClean="0">
                <a:solidFill>
                  <a:srgbClr val="FF0000"/>
                </a:solidFill>
              </a:rPr>
              <a:t>Make sure this is completed</a:t>
            </a:r>
            <a:endParaRPr lang="en-US" sz="1200" dirty="0">
              <a:solidFill>
                <a:srgbClr val="FF0000"/>
              </a:solidFill>
            </a:endParaRPr>
          </a:p>
        </p:txBody>
      </p:sp>
      <p:sp>
        <p:nvSpPr>
          <p:cNvPr id="11" name="TextBox 10"/>
          <p:cNvSpPr txBox="1"/>
          <p:nvPr/>
        </p:nvSpPr>
        <p:spPr>
          <a:xfrm>
            <a:off x="567205" y="1439328"/>
            <a:ext cx="2121914" cy="954107"/>
          </a:xfrm>
          <a:prstGeom prst="rect">
            <a:avLst/>
          </a:prstGeom>
          <a:noFill/>
          <a:ln>
            <a:solidFill>
              <a:schemeClr val="accent1"/>
            </a:solidFill>
          </a:ln>
        </p:spPr>
        <p:txBody>
          <a:bodyPr wrap="square" rtlCol="0">
            <a:spAutoFit/>
          </a:bodyPr>
          <a:lstStyle/>
          <a:p>
            <a:pPr algn="ctr"/>
            <a:endParaRPr lang="en-US" sz="1400" dirty="0">
              <a:solidFill>
                <a:srgbClr val="FF0000"/>
              </a:solidFill>
            </a:endParaRPr>
          </a:p>
          <a:p>
            <a:pPr algn="ctr"/>
            <a:endParaRPr lang="en-US" sz="1400" dirty="0" smtClean="0">
              <a:solidFill>
                <a:srgbClr val="FF0000"/>
              </a:solidFill>
            </a:endParaRPr>
          </a:p>
          <a:p>
            <a:pPr algn="ctr"/>
            <a:r>
              <a:rPr lang="en-US" sz="1400" dirty="0" smtClean="0">
                <a:solidFill>
                  <a:srgbClr val="FF0000"/>
                </a:solidFill>
              </a:rPr>
              <a:t>Fill in ALL  information and answer ALL questions.</a:t>
            </a:r>
          </a:p>
        </p:txBody>
      </p:sp>
      <p:pic>
        <p:nvPicPr>
          <p:cNvPr id="13" name="Picture 2" descr="C:\Users\Becky\AppData\Local\Microsoft\Windows\Temporary Internet Files\Content.IE5\NHGGYKOO\MC9004352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270" y="1454058"/>
            <a:ext cx="325783" cy="4012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9280" y="609600"/>
            <a:ext cx="2237762" cy="646331"/>
          </a:xfrm>
          <a:prstGeom prst="rect">
            <a:avLst/>
          </a:prstGeom>
          <a:noFill/>
        </p:spPr>
        <p:txBody>
          <a:bodyPr wrap="square" rtlCol="0">
            <a:spAutoFit/>
          </a:bodyPr>
          <a:lstStyle/>
          <a:p>
            <a:pPr algn="ctr"/>
            <a:r>
              <a:rPr lang="en-US" dirty="0" smtClean="0">
                <a:solidFill>
                  <a:srgbClr val="FF0000"/>
                </a:solidFill>
              </a:rPr>
              <a:t>DO NOT SAY “See Research Plan”</a:t>
            </a:r>
            <a:endParaRPr lang="en-US" dirty="0">
              <a:solidFill>
                <a:srgbClr val="FF0000"/>
              </a:solidFill>
            </a:endParaRPr>
          </a:p>
        </p:txBody>
      </p:sp>
    </p:spTree>
    <p:extLst>
      <p:ext uri="{BB962C8B-B14F-4D97-AF65-F5344CB8AC3E}">
        <p14:creationId xmlns:p14="http://schemas.microsoft.com/office/powerpoint/2010/main" val="1402860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2814" y="760089"/>
            <a:ext cx="8113986" cy="2062103"/>
          </a:xfrm>
          <a:prstGeom prst="rect">
            <a:avLst/>
          </a:prstGeom>
        </p:spPr>
        <p:txBody>
          <a:bodyPr wrap="square" numCol="2">
            <a:spAutoFit/>
          </a:bodyPr>
          <a:lstStyle/>
          <a:p>
            <a:pPr marL="228600" indent="-228600"/>
            <a:r>
              <a:rPr lang="en-US" sz="1600" dirty="0" smtClean="0"/>
              <a:t>• Who? Are you looking for participants</a:t>
            </a:r>
          </a:p>
          <a:p>
            <a:pPr marL="228600" indent="-228600"/>
            <a:r>
              <a:rPr lang="en-US" sz="1600" dirty="0"/>
              <a:t>	</a:t>
            </a:r>
            <a:r>
              <a:rPr lang="en-US" sz="1600" dirty="0" smtClean="0"/>
              <a:t>in a specific age range, gender, </a:t>
            </a:r>
          </a:p>
          <a:p>
            <a:pPr marL="228600" indent="-228600"/>
            <a:r>
              <a:rPr lang="en-US" sz="1600" dirty="0"/>
              <a:t>	</a:t>
            </a:r>
            <a:r>
              <a:rPr lang="en-US" sz="1600" dirty="0" smtClean="0"/>
              <a:t>racial/ethnic composition)?</a:t>
            </a:r>
          </a:p>
          <a:p>
            <a:pPr marL="228600" indent="-228600"/>
            <a:endParaRPr lang="en-US" sz="1600" dirty="0" smtClean="0"/>
          </a:p>
          <a:p>
            <a:pPr marL="228600" indent="-228600"/>
            <a:r>
              <a:rPr lang="en-US" sz="1600" dirty="0" smtClean="0"/>
              <a:t>• What is the length of time involved </a:t>
            </a:r>
          </a:p>
          <a:p>
            <a:pPr marL="228600" indent="-228600"/>
            <a:r>
              <a:rPr lang="en-US" sz="1600" dirty="0" smtClean="0"/>
              <a:t>	for each subject? </a:t>
            </a:r>
          </a:p>
          <a:p>
            <a:pPr marL="228600" indent="-228600"/>
            <a:endParaRPr lang="en-US" sz="1600" dirty="0"/>
          </a:p>
          <a:p>
            <a:pPr marL="228600" indent="-228600"/>
            <a:endParaRPr lang="en-US" sz="1600" dirty="0" smtClean="0"/>
          </a:p>
          <a:p>
            <a:pPr marL="228600" indent="-228600"/>
            <a:r>
              <a:rPr lang="en-US" sz="1600" dirty="0" smtClean="0"/>
              <a:t>•Where will you find your participants? </a:t>
            </a:r>
          </a:p>
          <a:p>
            <a:pPr marL="228600" indent="-228600"/>
            <a:endParaRPr lang="en-US" sz="1600" dirty="0" smtClean="0"/>
          </a:p>
          <a:p>
            <a:r>
              <a:rPr lang="en-US" sz="1600" dirty="0" smtClean="0"/>
              <a:t>• What will participants be asked to do? </a:t>
            </a:r>
          </a:p>
          <a:p>
            <a:endParaRPr lang="en-US" sz="1600" dirty="0" smtClean="0"/>
          </a:p>
          <a:p>
            <a:r>
              <a:rPr lang="en-US" sz="1600" dirty="0" smtClean="0"/>
              <a:t>• How will they be invited to participate?</a:t>
            </a:r>
          </a:p>
        </p:txBody>
      </p:sp>
      <p:sp>
        <p:nvSpPr>
          <p:cNvPr id="5" name="TextBox 4"/>
          <p:cNvSpPr txBox="1"/>
          <p:nvPr/>
        </p:nvSpPr>
        <p:spPr>
          <a:xfrm>
            <a:off x="609600" y="304800"/>
            <a:ext cx="7696200" cy="400110"/>
          </a:xfrm>
          <a:prstGeom prst="rect">
            <a:avLst/>
          </a:prstGeom>
          <a:noFill/>
        </p:spPr>
        <p:txBody>
          <a:bodyPr wrap="square" rtlCol="0">
            <a:spAutoFit/>
          </a:bodyPr>
          <a:lstStyle/>
          <a:p>
            <a:pPr algn="ctr"/>
            <a:r>
              <a:rPr lang="en-US" sz="2000" b="1" dirty="0" smtClean="0"/>
              <a:t> </a:t>
            </a:r>
            <a:r>
              <a:rPr lang="en-US" sz="2000" b="1" dirty="0" smtClean="0">
                <a:hlinkClick r:id="rId2"/>
              </a:rPr>
              <a:t>Human participants </a:t>
            </a:r>
            <a:endParaRPr lang="en-US" dirty="0"/>
          </a:p>
        </p:txBody>
      </p:sp>
      <p:sp>
        <p:nvSpPr>
          <p:cNvPr id="6" name="TextBox 5"/>
          <p:cNvSpPr txBox="1"/>
          <p:nvPr/>
        </p:nvSpPr>
        <p:spPr>
          <a:xfrm>
            <a:off x="76200" y="2819400"/>
            <a:ext cx="8991600" cy="3816429"/>
          </a:xfrm>
          <a:prstGeom prst="rect">
            <a:avLst/>
          </a:prstGeom>
          <a:noFill/>
        </p:spPr>
        <p:txBody>
          <a:bodyPr wrap="square" rtlCol="0">
            <a:spAutoFit/>
          </a:bodyPr>
          <a:lstStyle/>
          <a:p>
            <a:r>
              <a:rPr lang="en-US" sz="1600" dirty="0" smtClean="0"/>
              <a:t>• What are the risks or potential discomforts </a:t>
            </a:r>
            <a:r>
              <a:rPr lang="en-US" sz="1600" dirty="0" smtClean="0">
                <a:solidFill>
                  <a:srgbClr val="FF0000"/>
                </a:solidFill>
              </a:rPr>
              <a:t>(physical, psychological, time involved, social, legal, </a:t>
            </a:r>
            <a:r>
              <a:rPr lang="en-US" sz="1600" dirty="0" smtClean="0">
                <a:solidFill>
                  <a:srgbClr val="FF0000"/>
                </a:solidFill>
              </a:rPr>
              <a:t>etc..)</a:t>
            </a:r>
            <a:r>
              <a:rPr lang="en-US" sz="1600" dirty="0" smtClean="0"/>
              <a:t> </a:t>
            </a:r>
            <a:r>
              <a:rPr lang="en-US" sz="1600" dirty="0" smtClean="0"/>
              <a:t>to participants? How will you minimize the risks? </a:t>
            </a:r>
          </a:p>
          <a:p>
            <a:endParaRPr lang="en-US" sz="1600" dirty="0" smtClean="0"/>
          </a:p>
          <a:p>
            <a:r>
              <a:rPr lang="en-US" sz="1600" dirty="0" smtClean="0"/>
              <a:t>• Benefits (if any). List any benefits to the participant or to society.  </a:t>
            </a:r>
            <a:r>
              <a:rPr lang="en-US" sz="1600" dirty="0" smtClean="0">
                <a:solidFill>
                  <a:srgbClr val="FF0000"/>
                </a:solidFill>
              </a:rPr>
              <a:t>There may be no benefit to the participant for taking part in the research.</a:t>
            </a:r>
          </a:p>
          <a:p>
            <a:endParaRPr lang="en-US" sz="1600" dirty="0" smtClean="0"/>
          </a:p>
          <a:p>
            <a:r>
              <a:rPr lang="en-US" sz="1600" dirty="0" smtClean="0"/>
              <a:t>• Protection of Privacy. Will any identifiable information (e.g., names, telephone numbers, birth dates, email addresses) be collected? Will data be confidential or anonymous? If anonymous, describe how the data will be collected anonymously. If not anonymous, what procedures are in place for safeguarding confidentiality? Where will the data be stored? Who will have access to the data? What will you do with the data at the end of the study?</a:t>
            </a:r>
          </a:p>
          <a:p>
            <a:r>
              <a:rPr lang="en-US" sz="1600" dirty="0" smtClean="0"/>
              <a:t> </a:t>
            </a:r>
          </a:p>
          <a:p>
            <a:r>
              <a:rPr lang="en-US" sz="1600" dirty="0" smtClean="0"/>
              <a:t>• </a:t>
            </a:r>
            <a:r>
              <a:rPr lang="en-US" sz="1600" dirty="0" smtClean="0">
                <a:hlinkClick r:id="rId3" action="ppaction://hlinksldjump"/>
              </a:rPr>
              <a:t>Informed Consent. </a:t>
            </a:r>
            <a:r>
              <a:rPr lang="en-US" sz="1600" dirty="0"/>
              <a:t>Research participants must voluntarily give informed consent/assent (in some cases with parental permission) before participating in the </a:t>
            </a:r>
            <a:r>
              <a:rPr lang="en-US" sz="1600" dirty="0" smtClean="0"/>
              <a:t>study.</a:t>
            </a:r>
          </a:p>
          <a:p>
            <a:endParaRPr lang="en-US" dirty="0"/>
          </a:p>
        </p:txBody>
      </p:sp>
    </p:spTree>
    <p:extLst>
      <p:ext uri="{BB962C8B-B14F-4D97-AF65-F5344CB8AC3E}">
        <p14:creationId xmlns:p14="http://schemas.microsoft.com/office/powerpoint/2010/main" val="1706610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814241"/>
            <a:ext cx="8153400" cy="5232202"/>
          </a:xfrm>
          <a:prstGeom prst="rect">
            <a:avLst/>
          </a:prstGeom>
          <a:noFill/>
        </p:spPr>
        <p:txBody>
          <a:bodyPr wrap="square" rtlCol="0">
            <a:spAutoFit/>
          </a:bodyPr>
          <a:lstStyle/>
          <a:p>
            <a:pPr algn="ctr"/>
            <a:r>
              <a:rPr lang="en-US" dirty="0" smtClean="0"/>
              <a:t>Schools are responsible for creating a local IRB to review Human Subject research.</a:t>
            </a:r>
          </a:p>
          <a:p>
            <a:pPr algn="ctr"/>
            <a:endParaRPr lang="en-US" dirty="0" smtClean="0"/>
          </a:p>
          <a:p>
            <a:pPr algn="ctr"/>
            <a:r>
              <a:rPr lang="en-US" dirty="0" smtClean="0"/>
              <a:t>If a project involves humans and PHBA, Potential Hazardous Substances, </a:t>
            </a:r>
            <a:r>
              <a:rPr lang="en-US" dirty="0" smtClean="0"/>
              <a:t>Equipment </a:t>
            </a:r>
            <a:r>
              <a:rPr lang="en-US" dirty="0" smtClean="0"/>
              <a:t>or Procedures it must be reviewed by the SRC also</a:t>
            </a:r>
            <a:r>
              <a:rPr lang="en-US" dirty="0" smtClean="0"/>
              <a:t>.</a:t>
            </a:r>
          </a:p>
          <a:p>
            <a:pPr algn="ctr"/>
            <a:endParaRPr lang="en-US" dirty="0"/>
          </a:p>
          <a:p>
            <a:pPr algn="ctr"/>
            <a:r>
              <a:rPr lang="en-US" i="1" dirty="0"/>
              <a:t>Research, as defined by the code of federal regulations, 45 </a:t>
            </a:r>
            <a:r>
              <a:rPr lang="en-US" i="1" dirty="0" smtClean="0"/>
              <a:t>CFR </a:t>
            </a:r>
            <a:r>
              <a:rPr lang="en-US" i="1" dirty="0"/>
              <a:t>46, is a</a:t>
            </a:r>
            <a:r>
              <a:rPr lang="en-US" dirty="0"/>
              <a:t> systematic investigation designed to develop or contribute to generalizable knowledge. School science fair projects are considered research and the students conducting the research are </a:t>
            </a:r>
            <a:r>
              <a:rPr lang="en-US" dirty="0" smtClean="0"/>
              <a:t>considered </a:t>
            </a:r>
            <a:r>
              <a:rPr lang="en-US" dirty="0"/>
              <a:t>research investigators.</a:t>
            </a:r>
            <a:endParaRPr lang="en-US" sz="3200" dirty="0"/>
          </a:p>
          <a:p>
            <a:r>
              <a:rPr lang="en-US" dirty="0"/>
              <a:t> </a:t>
            </a:r>
            <a:endParaRPr lang="en-US" sz="3200" dirty="0"/>
          </a:p>
          <a:p>
            <a:r>
              <a:rPr lang="en-US" dirty="0"/>
              <a:t>All schools participating in the Northeast Florida regional science and engineering fair must establish their own Institutional Review Board, </a:t>
            </a:r>
            <a:r>
              <a:rPr lang="en-US" dirty="0" smtClean="0"/>
              <a:t>IRB, </a:t>
            </a:r>
            <a:r>
              <a:rPr lang="en-US" dirty="0"/>
              <a:t>to review human subject research projects. </a:t>
            </a:r>
            <a:endParaRPr lang="en-US" dirty="0" smtClean="0"/>
          </a:p>
          <a:p>
            <a:endParaRPr lang="en-US" i="1" dirty="0"/>
          </a:p>
          <a:p>
            <a:r>
              <a:rPr lang="en-US" i="1" dirty="0" smtClean="0"/>
              <a:t>Human </a:t>
            </a:r>
            <a:r>
              <a:rPr lang="en-US" i="1" dirty="0"/>
              <a:t>subjects</a:t>
            </a:r>
            <a:r>
              <a:rPr lang="en-US" dirty="0"/>
              <a:t> are individuals in which the investigator obtains data through intervention or interaction with the research subject  or  Identifiable private information.</a:t>
            </a:r>
          </a:p>
          <a:p>
            <a:endParaRPr lang="en-US" sz="2800" dirty="0"/>
          </a:p>
        </p:txBody>
      </p:sp>
    </p:spTree>
    <p:extLst>
      <p:ext uri="{BB962C8B-B14F-4D97-AF65-F5344CB8AC3E}">
        <p14:creationId xmlns:p14="http://schemas.microsoft.com/office/powerpoint/2010/main" val="2333560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sz="2100" dirty="0"/>
              <a:t>The function of the school IRB is to ensure that the research projects are safe and ethical for subjects recruited to participate in research activities and safe for the students conducting the research  by evaluating risks and the </a:t>
            </a:r>
            <a:r>
              <a:rPr lang="en-US" sz="2100" dirty="0" smtClean="0"/>
              <a:t>research </a:t>
            </a:r>
            <a:r>
              <a:rPr lang="en-US" sz="2100" dirty="0"/>
              <a:t>design. </a:t>
            </a:r>
            <a:endParaRPr lang="en-US" sz="2100" dirty="0" smtClean="0"/>
          </a:p>
          <a:p>
            <a:pPr marL="0" indent="0">
              <a:buNone/>
            </a:pPr>
            <a:endParaRPr lang="en-US" sz="2100" dirty="0"/>
          </a:p>
          <a:p>
            <a:r>
              <a:rPr lang="en-US" sz="2100" dirty="0"/>
              <a:t>The student investigator must obtain IRB approval </a:t>
            </a:r>
            <a:r>
              <a:rPr lang="en-US" sz="2100" b="1" i="1" u="sng" dirty="0">
                <a:solidFill>
                  <a:srgbClr val="FF0000"/>
                </a:solidFill>
              </a:rPr>
              <a:t>before</a:t>
            </a:r>
            <a:r>
              <a:rPr lang="en-US" sz="2100" dirty="0"/>
              <a:t> engaging in any human subject research</a:t>
            </a:r>
            <a:r>
              <a:rPr lang="en-US" sz="2100" dirty="0" smtClean="0"/>
              <a:t>.</a:t>
            </a:r>
          </a:p>
          <a:p>
            <a:pPr marL="0" indent="0">
              <a:buNone/>
            </a:pPr>
            <a:endParaRPr lang="en-US" sz="2100" dirty="0"/>
          </a:p>
          <a:p>
            <a:r>
              <a:rPr lang="en-US" sz="2100" dirty="0"/>
              <a:t>IRB membership must include:</a:t>
            </a:r>
          </a:p>
          <a:p>
            <a:pPr lvl="1"/>
            <a:r>
              <a:rPr lang="en-US" sz="2100" dirty="0"/>
              <a:t>an educator (not </a:t>
            </a:r>
            <a:r>
              <a:rPr lang="en-US" sz="2100" dirty="0" smtClean="0"/>
              <a:t>sponsor</a:t>
            </a:r>
            <a:r>
              <a:rPr lang="en-US" sz="2100" dirty="0"/>
              <a:t>),</a:t>
            </a:r>
          </a:p>
          <a:p>
            <a:pPr lvl="1"/>
            <a:r>
              <a:rPr lang="en-US" sz="2100" dirty="0"/>
              <a:t>a school administrator</a:t>
            </a:r>
          </a:p>
          <a:p>
            <a:pPr lvl="1"/>
            <a:r>
              <a:rPr lang="en-US" sz="2100" dirty="0"/>
              <a:t>someone knowledgeable about evaluating physical and/or psychological risk: MD, PA, RN, psychologist, licensed social worker or licensed clinical professional counselor </a:t>
            </a:r>
          </a:p>
          <a:p>
            <a:pPr algn="ctr"/>
            <a:endParaRPr lang="en-US" dirty="0"/>
          </a:p>
          <a:p>
            <a:endParaRPr lang="en-US" dirty="0"/>
          </a:p>
        </p:txBody>
      </p:sp>
    </p:spTree>
    <p:extLst>
      <p:ext uri="{BB962C8B-B14F-4D97-AF65-F5344CB8AC3E}">
        <p14:creationId xmlns:p14="http://schemas.microsoft.com/office/powerpoint/2010/main" val="77322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p:spPr>
        <p:txBody>
          <a:bodyPr>
            <a:noAutofit/>
          </a:bodyPr>
          <a:lstStyle/>
          <a:p>
            <a:pPr marL="0" indent="0">
              <a:buNone/>
            </a:pPr>
            <a:r>
              <a:rPr lang="en-US" sz="1800" dirty="0"/>
              <a:t>Risk Assessment involves consideration of physical and psychological risks along with the protection of privacy. </a:t>
            </a:r>
            <a:endParaRPr lang="en-US" sz="1800" dirty="0" smtClean="0"/>
          </a:p>
          <a:p>
            <a:pPr marL="0" indent="0">
              <a:buNone/>
            </a:pPr>
            <a:endParaRPr lang="en-US" sz="1800" dirty="0" smtClean="0"/>
          </a:p>
          <a:p>
            <a:pPr marL="0" indent="0">
              <a:buNone/>
            </a:pPr>
            <a:r>
              <a:rPr lang="en-US" sz="1800" dirty="0" smtClean="0"/>
              <a:t>The </a:t>
            </a:r>
            <a:r>
              <a:rPr lang="en-US" sz="1800" dirty="0"/>
              <a:t>student researcher, adult sponsor and qualified scientist must develop procedures that reduce </a:t>
            </a:r>
            <a:r>
              <a:rPr lang="en-US" sz="1800" dirty="0" smtClean="0"/>
              <a:t>and </a:t>
            </a:r>
            <a:r>
              <a:rPr lang="en-US" sz="1800" dirty="0"/>
              <a:t>minimize any risks to human subjects.</a:t>
            </a:r>
          </a:p>
          <a:p>
            <a:pPr marL="0" indent="0">
              <a:buNone/>
            </a:pPr>
            <a:r>
              <a:rPr lang="en-US" sz="1800" dirty="0"/>
              <a:t> </a:t>
            </a:r>
          </a:p>
          <a:p>
            <a:r>
              <a:rPr lang="en-US" sz="1800" dirty="0"/>
              <a:t>No more than minimal risk exists when the probability and magnitude of harm or discomfort anticipated in the research are not greater than those ordinarily encountered in daily life or during performance of routine physical or psychological examinations or tests. Studies must involve anonymous data to be considered no more than minimal risk. </a:t>
            </a:r>
          </a:p>
          <a:p>
            <a:r>
              <a:rPr lang="en-US" sz="1800" dirty="0"/>
              <a:t>More than minimal risk exists when the possibility of physical or psychological harm or harm related to breach of confidentiality or invasion of privacy is greater than what is typically encountered in everyday life The IRB will review the Research Plan and make the following determinations: </a:t>
            </a:r>
          </a:p>
          <a:p>
            <a:pPr lvl="1"/>
            <a:r>
              <a:rPr lang="en-US" sz="1400" dirty="0" smtClean="0"/>
              <a:t>whether </a:t>
            </a:r>
            <a:r>
              <a:rPr lang="en-US" sz="1400" dirty="0"/>
              <a:t>the study is approved or must be revised</a:t>
            </a:r>
          </a:p>
          <a:p>
            <a:pPr lvl="1"/>
            <a:r>
              <a:rPr lang="en-US" sz="1400" dirty="0"/>
              <a:t> whether the study contains no more than minimal risk or more than minimal risk to potential participants. The IRB will </a:t>
            </a:r>
            <a:r>
              <a:rPr lang="en-US" sz="1400" dirty="0" smtClean="0"/>
              <a:t>consider </a:t>
            </a:r>
            <a:r>
              <a:rPr lang="en-US" sz="1400" dirty="0"/>
              <a:t>characteristics (e.g., age, health status, vulnerability to coercion) of the study population, the </a:t>
            </a:r>
            <a:r>
              <a:rPr lang="en-US" sz="1400" dirty="0" smtClean="0"/>
              <a:t>specific </a:t>
            </a:r>
            <a:r>
              <a:rPr lang="en-US" sz="1400" dirty="0"/>
              <a:t>risks (e.g., physical, psychological, social, privacy) associated with the research activity and local </a:t>
            </a:r>
            <a:r>
              <a:rPr lang="en-US" sz="1400" dirty="0" smtClean="0"/>
              <a:t>norms </a:t>
            </a:r>
            <a:r>
              <a:rPr lang="en-US" sz="1400" dirty="0"/>
              <a:t>when making a risk level determination; </a:t>
            </a:r>
          </a:p>
          <a:p>
            <a:pPr lvl="1"/>
            <a:r>
              <a:rPr lang="en-US" sz="1400" dirty="0" smtClean="0"/>
              <a:t>whether </a:t>
            </a:r>
            <a:r>
              <a:rPr lang="en-US" sz="1400" dirty="0"/>
              <a:t>documentation of informed consent/participant assent and/or parental permission are required or can be </a:t>
            </a:r>
            <a:r>
              <a:rPr lang="en-US" sz="1400" dirty="0" smtClean="0"/>
              <a:t>waived </a:t>
            </a:r>
            <a:endParaRPr lang="en-US" sz="1400" dirty="0"/>
          </a:p>
          <a:p>
            <a:pPr lvl="1"/>
            <a:r>
              <a:rPr lang="en-US" sz="1400" dirty="0" smtClean="0"/>
              <a:t>whether </a:t>
            </a:r>
            <a:r>
              <a:rPr lang="en-US" sz="1400" dirty="0"/>
              <a:t>a qualified scientist is required </a:t>
            </a:r>
          </a:p>
        </p:txBody>
      </p:sp>
    </p:spTree>
    <p:extLst>
      <p:ext uri="{BB962C8B-B14F-4D97-AF65-F5344CB8AC3E}">
        <p14:creationId xmlns:p14="http://schemas.microsoft.com/office/powerpoint/2010/main" val="884817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Vulnerable Populations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When </a:t>
            </a:r>
            <a:r>
              <a:rPr lang="en-US" dirty="0"/>
              <a:t>the subjects are </a:t>
            </a:r>
            <a:r>
              <a:rPr lang="en-US" dirty="0">
                <a:solidFill>
                  <a:srgbClr val="FF0000"/>
                </a:solidFill>
              </a:rPr>
              <a:t>children</a:t>
            </a:r>
            <a:r>
              <a:rPr lang="en-US" dirty="0"/>
              <a:t>, prisoners, pregnant women, mentally disabled persons, or economically or educationally disadvantaged persons they are considered to be vulnerable and  </a:t>
            </a:r>
            <a:r>
              <a:rPr lang="en-US" dirty="0">
                <a:solidFill>
                  <a:srgbClr val="FF0000"/>
                </a:solidFill>
              </a:rPr>
              <a:t>additional safeguards must be included </a:t>
            </a:r>
            <a:r>
              <a:rPr lang="en-US" dirty="0"/>
              <a:t>in the study to protect the rights and welfare of these subjects</a:t>
            </a:r>
            <a:r>
              <a:rPr lang="en-US" dirty="0" smtClean="0"/>
              <a:t>.</a:t>
            </a:r>
          </a:p>
          <a:p>
            <a:pPr marL="0" indent="0">
              <a:buNone/>
            </a:pPr>
            <a:r>
              <a:rPr lang="en-US" dirty="0" smtClean="0"/>
              <a:t>Parents must give consent for children under 18 years old to participate.</a:t>
            </a:r>
          </a:p>
          <a:p>
            <a:pPr marL="0" indent="0">
              <a:buNone/>
            </a:pPr>
            <a:r>
              <a:rPr lang="en-US" dirty="0" smtClean="0"/>
              <a:t>Research conducted in schools must make sure that students are not pressured by teachers, administrators and/or peers.</a:t>
            </a:r>
            <a:endParaRPr lang="en-US" dirty="0"/>
          </a:p>
          <a:p>
            <a:endParaRPr lang="en-US" dirty="0"/>
          </a:p>
        </p:txBody>
      </p:sp>
    </p:spTree>
    <p:extLst>
      <p:ext uri="{BB962C8B-B14F-4D97-AF65-F5344CB8AC3E}">
        <p14:creationId xmlns:p14="http://schemas.microsoft.com/office/powerpoint/2010/main" val="3591816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0"/>
            <a:ext cx="57912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657600" y="533400"/>
            <a:ext cx="5334000" cy="553998"/>
          </a:xfrm>
          <a:prstGeom prst="rect">
            <a:avLst/>
          </a:prstGeom>
          <a:noFill/>
        </p:spPr>
        <p:txBody>
          <a:bodyPr wrap="square" rtlCol="0">
            <a:spAutoFit/>
          </a:bodyPr>
          <a:lstStyle/>
          <a:p>
            <a:r>
              <a:rPr lang="en-US" sz="1000" dirty="0" smtClean="0">
                <a:solidFill>
                  <a:srgbClr val="FF0000"/>
                </a:solidFill>
              </a:rPr>
              <a:t>Name </a:t>
            </a:r>
            <a:r>
              <a:rPr lang="en-US" sz="1000" dirty="0">
                <a:solidFill>
                  <a:srgbClr val="FF0000"/>
                </a:solidFill>
              </a:rPr>
              <a:t>clearly </a:t>
            </a:r>
            <a:r>
              <a:rPr lang="en-US" sz="1000" dirty="0" smtClean="0">
                <a:solidFill>
                  <a:srgbClr val="FF0000"/>
                </a:solidFill>
              </a:rPr>
              <a:t>written </a:t>
            </a:r>
            <a:r>
              <a:rPr lang="en-US" sz="1000" dirty="0">
                <a:solidFill>
                  <a:srgbClr val="FF0000"/>
                </a:solidFill>
              </a:rPr>
              <a:t>	</a:t>
            </a:r>
            <a:r>
              <a:rPr lang="en-US" sz="1000" dirty="0" smtClean="0">
                <a:solidFill>
                  <a:srgbClr val="FF0000"/>
                </a:solidFill>
              </a:rPr>
              <a:t>	The </a:t>
            </a:r>
            <a:r>
              <a:rPr lang="en-US" sz="1000" dirty="0">
                <a:solidFill>
                  <a:srgbClr val="FF0000"/>
                </a:solidFill>
              </a:rPr>
              <a:t>project title must </a:t>
            </a:r>
            <a:r>
              <a:rPr lang="en-US" sz="1000" dirty="0" smtClean="0">
                <a:solidFill>
                  <a:srgbClr val="FF0000"/>
                </a:solidFill>
              </a:rPr>
              <a:t>match other forms 				</a:t>
            </a:r>
            <a:endParaRPr lang="en-US" sz="1000" dirty="0">
              <a:solidFill>
                <a:srgbClr val="FF0000"/>
              </a:solidFill>
            </a:endParaRPr>
          </a:p>
          <a:p>
            <a:r>
              <a:rPr lang="en-US" sz="1000" dirty="0" smtClean="0">
                <a:solidFill>
                  <a:srgbClr val="FF0000"/>
                </a:solidFill>
              </a:rPr>
              <a:t>Sponsor listed on Form 1</a:t>
            </a:r>
          </a:p>
        </p:txBody>
      </p:sp>
      <p:sp>
        <p:nvSpPr>
          <p:cNvPr id="4" name="TextBox 3"/>
          <p:cNvSpPr txBox="1"/>
          <p:nvPr/>
        </p:nvSpPr>
        <p:spPr>
          <a:xfrm>
            <a:off x="0" y="195471"/>
            <a:ext cx="3352800" cy="4247317"/>
          </a:xfrm>
          <a:prstGeom prst="rect">
            <a:avLst/>
          </a:prstGeom>
          <a:noFill/>
        </p:spPr>
        <p:txBody>
          <a:bodyPr wrap="square" rtlCol="0">
            <a:spAutoFit/>
          </a:bodyPr>
          <a:lstStyle/>
          <a:p>
            <a:pPr algn="ctr"/>
            <a:r>
              <a:rPr lang="en-US" sz="1200" dirty="0" smtClean="0">
                <a:solidFill>
                  <a:srgbClr val="FF0000"/>
                </a:solidFill>
              </a:rPr>
              <a:t>Check this box ONLY if you are using a “published” survey, questionnaire, or instrument (e.g. Myers-Briggs, </a:t>
            </a:r>
            <a:r>
              <a:rPr lang="en-US" sz="1200" dirty="0" smtClean="0">
                <a:solidFill>
                  <a:srgbClr val="FF0000"/>
                </a:solidFill>
              </a:rPr>
              <a:t>etc..) </a:t>
            </a:r>
            <a:endParaRPr lang="en-US" sz="1200" dirty="0" smtClean="0">
              <a:solidFill>
                <a:srgbClr val="FF0000"/>
              </a:solidFill>
            </a:endParaRPr>
          </a:p>
          <a:p>
            <a:pPr algn="ctr"/>
            <a:endParaRPr lang="en-US" sz="1200" dirty="0">
              <a:solidFill>
                <a:srgbClr val="FF0000"/>
              </a:solidFill>
            </a:endParaRPr>
          </a:p>
          <a:p>
            <a:pPr algn="ctr"/>
            <a:r>
              <a:rPr lang="en-US" sz="1200" dirty="0" smtClean="0">
                <a:solidFill>
                  <a:srgbClr val="FF0000"/>
                </a:solidFill>
              </a:rPr>
              <a:t>If </a:t>
            </a:r>
            <a:r>
              <a:rPr lang="en-US" sz="1200" dirty="0">
                <a:solidFill>
                  <a:srgbClr val="FF0000"/>
                </a:solidFill>
              </a:rPr>
              <a:t>you plan to obtain </a:t>
            </a:r>
            <a:r>
              <a:rPr lang="en-US" sz="1200" i="1" dirty="0">
                <a:solidFill>
                  <a:srgbClr val="FF0000"/>
                </a:solidFill>
              </a:rPr>
              <a:t>an actual copy</a:t>
            </a:r>
            <a:r>
              <a:rPr lang="en-US" sz="1200" dirty="0">
                <a:solidFill>
                  <a:srgbClr val="FF0000"/>
                </a:solidFill>
              </a:rPr>
              <a:t> of the </a:t>
            </a:r>
            <a:r>
              <a:rPr lang="en-US" sz="1200" dirty="0" smtClean="0">
                <a:solidFill>
                  <a:srgbClr val="FF0000"/>
                </a:solidFill>
              </a:rPr>
              <a:t>instrument, you </a:t>
            </a:r>
            <a:r>
              <a:rPr lang="en-US" sz="1200" dirty="0">
                <a:solidFill>
                  <a:srgbClr val="FF0000"/>
                </a:solidFill>
              </a:rPr>
              <a:t>need </a:t>
            </a:r>
            <a:r>
              <a:rPr lang="en-US" sz="1200" dirty="0" smtClean="0">
                <a:solidFill>
                  <a:srgbClr val="FF0000"/>
                </a:solidFill>
              </a:rPr>
              <a:t>to obtain permission </a:t>
            </a:r>
            <a:r>
              <a:rPr lang="en-US" sz="1200" dirty="0">
                <a:solidFill>
                  <a:srgbClr val="FF0000"/>
                </a:solidFill>
              </a:rPr>
              <a:t>to use the instrument. Research instruments may be copyrighted. To obtain permission, contact the copyright holder in writing (print or email</a:t>
            </a:r>
            <a:r>
              <a:rPr lang="en-US" sz="1200" dirty="0" smtClean="0">
                <a:solidFill>
                  <a:srgbClr val="FF0000"/>
                </a:solidFill>
              </a:rPr>
              <a:t>).</a:t>
            </a:r>
          </a:p>
          <a:p>
            <a:pPr algn="ctr"/>
            <a:endParaRPr lang="en-US" sz="1200" dirty="0">
              <a:solidFill>
                <a:srgbClr val="FF0000"/>
              </a:solidFill>
            </a:endParaRPr>
          </a:p>
          <a:p>
            <a:pPr algn="ctr"/>
            <a:r>
              <a:rPr lang="en-US" sz="1200" dirty="0" smtClean="0">
                <a:solidFill>
                  <a:srgbClr val="FF0000"/>
                </a:solidFill>
              </a:rPr>
              <a:t>This section is to be completed by the IRB.  If not, the project may be DQ’d.</a:t>
            </a:r>
          </a:p>
          <a:p>
            <a:pPr algn="ctr"/>
            <a:endParaRPr lang="en-US" sz="1200" dirty="0">
              <a:solidFill>
                <a:srgbClr val="FF0000"/>
              </a:solidFill>
            </a:endParaRPr>
          </a:p>
          <a:p>
            <a:pPr algn="ctr"/>
            <a:r>
              <a:rPr lang="en-US" sz="1200" dirty="0" smtClean="0">
                <a:solidFill>
                  <a:srgbClr val="0070C0"/>
                </a:solidFill>
              </a:rPr>
              <a:t>When the IRB </a:t>
            </a:r>
            <a:r>
              <a:rPr lang="en-US" sz="1200" dirty="0">
                <a:solidFill>
                  <a:srgbClr val="0070C0"/>
                </a:solidFill>
              </a:rPr>
              <a:t>reviews and approves the project.</a:t>
            </a:r>
          </a:p>
          <a:p>
            <a:pPr algn="ctr"/>
            <a:r>
              <a:rPr lang="en-US" sz="1200" dirty="0" smtClean="0">
                <a:solidFill>
                  <a:srgbClr val="0070C0"/>
                </a:solidFill>
              </a:rPr>
              <a:t>it will choose </a:t>
            </a:r>
            <a:r>
              <a:rPr lang="en-US" sz="1200" b="1" dirty="0" smtClean="0">
                <a:solidFill>
                  <a:srgbClr val="0070C0"/>
                </a:solidFill>
              </a:rPr>
              <a:t>Full Review and answer 1-5</a:t>
            </a:r>
          </a:p>
          <a:p>
            <a:pPr algn="ctr"/>
            <a:r>
              <a:rPr lang="en-US" sz="1100" dirty="0" smtClean="0">
                <a:solidFill>
                  <a:srgbClr val="0070C0"/>
                </a:solidFill>
              </a:rPr>
              <a:t>(reviewed by a Health Professional, an Educator, and a School Administrator)</a:t>
            </a:r>
          </a:p>
          <a:p>
            <a:pPr algn="ctr"/>
            <a:endParaRPr lang="en-US" sz="1100" dirty="0">
              <a:solidFill>
                <a:srgbClr val="0070C0"/>
              </a:solidFill>
            </a:endParaRPr>
          </a:p>
          <a:p>
            <a:pPr algn="ctr"/>
            <a:endParaRPr lang="en-US" sz="1100" dirty="0" smtClean="0">
              <a:solidFill>
                <a:srgbClr val="0070C0"/>
              </a:solidFill>
            </a:endParaRPr>
          </a:p>
          <a:p>
            <a:pPr algn="ctr"/>
            <a:r>
              <a:rPr lang="en-US" sz="1200" dirty="0" smtClean="0">
                <a:solidFill>
                  <a:srgbClr val="0070C0"/>
                </a:solidFill>
              </a:rPr>
              <a:t>or </a:t>
            </a:r>
            <a:r>
              <a:rPr lang="en-US" sz="1200" b="1" dirty="0" smtClean="0">
                <a:solidFill>
                  <a:srgbClr val="0070C0"/>
                </a:solidFill>
              </a:rPr>
              <a:t>Expedited Review </a:t>
            </a:r>
          </a:p>
          <a:p>
            <a:pPr algn="ctr"/>
            <a:r>
              <a:rPr lang="en-US" sz="1200" b="1" dirty="0">
                <a:solidFill>
                  <a:srgbClr val="0070C0"/>
                </a:solidFill>
              </a:rPr>
              <a:t>a</a:t>
            </a:r>
            <a:r>
              <a:rPr lang="en-US" sz="1200" b="1" dirty="0" smtClean="0">
                <a:solidFill>
                  <a:srgbClr val="0070C0"/>
                </a:solidFill>
              </a:rPr>
              <a:t>nd check the appropriate box</a:t>
            </a:r>
          </a:p>
          <a:p>
            <a:pPr algn="ctr"/>
            <a:r>
              <a:rPr lang="en-US" sz="1100" dirty="0" smtClean="0">
                <a:solidFill>
                  <a:srgbClr val="0070C0"/>
                </a:solidFill>
              </a:rPr>
              <a:t>(no personal data collected from subjects or no more than minimal risk and the student is the only subject)</a:t>
            </a:r>
          </a:p>
        </p:txBody>
      </p:sp>
      <p:cxnSp>
        <p:nvCxnSpPr>
          <p:cNvPr id="7" name="Straight Arrow Connector 6"/>
          <p:cNvCxnSpPr/>
          <p:nvPr/>
        </p:nvCxnSpPr>
        <p:spPr>
          <a:xfrm>
            <a:off x="2133600" y="609600"/>
            <a:ext cx="1676400"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048000" y="2133600"/>
            <a:ext cx="381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438400" y="3581400"/>
            <a:ext cx="106680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46768" y="5088140"/>
            <a:ext cx="2933700" cy="1384995"/>
          </a:xfrm>
          <a:prstGeom prst="rect">
            <a:avLst/>
          </a:prstGeom>
          <a:noFill/>
          <a:ln>
            <a:solidFill>
              <a:srgbClr val="FF0000"/>
            </a:solidFill>
          </a:ln>
        </p:spPr>
        <p:txBody>
          <a:bodyPr wrap="square">
            <a:spAutoFit/>
          </a:bodyPr>
          <a:lstStyle/>
          <a:p>
            <a:pPr algn="ctr"/>
            <a:endParaRPr lang="en-US" sz="1200" dirty="0" smtClean="0">
              <a:solidFill>
                <a:srgbClr val="FF0000"/>
              </a:solidFill>
            </a:endParaRPr>
          </a:p>
          <a:p>
            <a:pPr algn="ctr"/>
            <a:endParaRPr lang="en-US" sz="1200" dirty="0">
              <a:solidFill>
                <a:srgbClr val="FF0000"/>
              </a:solidFill>
            </a:endParaRPr>
          </a:p>
          <a:p>
            <a:pPr algn="ctr"/>
            <a:r>
              <a:rPr lang="en-US" sz="1200" dirty="0" smtClean="0">
                <a:solidFill>
                  <a:srgbClr val="FF0000"/>
                </a:solidFill>
              </a:rPr>
              <a:t>The Adult </a:t>
            </a:r>
            <a:r>
              <a:rPr lang="en-US" sz="1200" dirty="0">
                <a:solidFill>
                  <a:srgbClr val="FF0000"/>
                </a:solidFill>
              </a:rPr>
              <a:t>Sponsor, parent or other relative of the student, the </a:t>
            </a:r>
            <a:r>
              <a:rPr lang="en-US" sz="1200" dirty="0" smtClean="0">
                <a:solidFill>
                  <a:srgbClr val="FF0000"/>
                </a:solidFill>
              </a:rPr>
              <a:t>Qualified </a:t>
            </a:r>
            <a:r>
              <a:rPr lang="en-US" sz="1200" dirty="0">
                <a:solidFill>
                  <a:srgbClr val="FF0000"/>
                </a:solidFill>
              </a:rPr>
              <a:t>Scientist, </a:t>
            </a:r>
            <a:r>
              <a:rPr lang="en-US" sz="1200" dirty="0" smtClean="0">
                <a:solidFill>
                  <a:srgbClr val="FF0000"/>
                </a:solidFill>
              </a:rPr>
              <a:t>and the </a:t>
            </a:r>
            <a:r>
              <a:rPr lang="en-US" sz="1200" dirty="0">
                <a:solidFill>
                  <a:srgbClr val="FF0000"/>
                </a:solidFill>
              </a:rPr>
              <a:t>Designated Supervisor who oversees the </a:t>
            </a:r>
            <a:r>
              <a:rPr lang="en-US" sz="1200" dirty="0" smtClean="0">
                <a:solidFill>
                  <a:srgbClr val="FF0000"/>
                </a:solidFill>
              </a:rPr>
              <a:t>project </a:t>
            </a:r>
            <a:r>
              <a:rPr lang="en-US" sz="1200" b="1" dirty="0">
                <a:solidFill>
                  <a:srgbClr val="FF0000"/>
                </a:solidFill>
              </a:rPr>
              <a:t>may </a:t>
            </a:r>
            <a:r>
              <a:rPr lang="en-US" sz="1200" b="1" dirty="0" smtClean="0">
                <a:solidFill>
                  <a:srgbClr val="FF0000"/>
                </a:solidFill>
              </a:rPr>
              <a:t>not </a:t>
            </a:r>
            <a:r>
              <a:rPr lang="en-US" sz="1200" dirty="0" smtClean="0">
                <a:solidFill>
                  <a:srgbClr val="FF0000"/>
                </a:solidFill>
              </a:rPr>
              <a:t>serve </a:t>
            </a:r>
            <a:r>
              <a:rPr lang="en-US" sz="1200" dirty="0">
                <a:solidFill>
                  <a:srgbClr val="FF0000"/>
                </a:solidFill>
              </a:rPr>
              <a:t>on the IRB reviewing that project. </a:t>
            </a:r>
          </a:p>
        </p:txBody>
      </p:sp>
      <p:pic>
        <p:nvPicPr>
          <p:cNvPr id="26" name="Picture 2" descr="C:\Users\Becky\AppData\Local\Microsoft\Windows\Temporary Internet Files\Content.IE5\NHGGYKOO\MC9004352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550" y="5088140"/>
            <a:ext cx="325783" cy="401251"/>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p:cNvCxnSpPr/>
          <p:nvPr/>
        </p:nvCxnSpPr>
        <p:spPr>
          <a:xfrm flipV="1">
            <a:off x="3063240" y="2552700"/>
            <a:ext cx="594360" cy="1905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Left Brace 28"/>
          <p:cNvSpPr/>
          <p:nvPr/>
        </p:nvSpPr>
        <p:spPr>
          <a:xfrm>
            <a:off x="3597303" y="2286000"/>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Left Brace 33"/>
          <p:cNvSpPr/>
          <p:nvPr/>
        </p:nvSpPr>
        <p:spPr>
          <a:xfrm>
            <a:off x="3505200" y="3352800"/>
            <a:ext cx="247551" cy="381000"/>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TextBox 32"/>
          <p:cNvSpPr txBox="1"/>
          <p:nvPr/>
        </p:nvSpPr>
        <p:spPr>
          <a:xfrm>
            <a:off x="3505200" y="4722785"/>
            <a:ext cx="5330687" cy="2031325"/>
          </a:xfrm>
          <a:prstGeom prst="rect">
            <a:avLst/>
          </a:prstGeom>
          <a:noFill/>
        </p:spPr>
        <p:txBody>
          <a:bodyPr wrap="square" rtlCol="0">
            <a:spAutoFit/>
          </a:bodyPr>
          <a:lstStyle/>
          <a:p>
            <a:pPr algn="ctr"/>
            <a:r>
              <a:rPr lang="en-US" dirty="0" smtClean="0">
                <a:solidFill>
                  <a:srgbClr val="FF0000"/>
                </a:solidFill>
              </a:rPr>
              <a:t>Full Review requires information and signatures  from all three </a:t>
            </a:r>
            <a:r>
              <a:rPr lang="en-US" dirty="0" smtClean="0">
                <a:solidFill>
                  <a:srgbClr val="FF0000"/>
                </a:solidFill>
              </a:rPr>
              <a:t>individuals.  </a:t>
            </a:r>
            <a:endParaRPr lang="en-US" dirty="0" smtClean="0">
              <a:solidFill>
                <a:srgbClr val="FF0000"/>
              </a:solidFill>
            </a:endParaRPr>
          </a:p>
          <a:p>
            <a:pPr algn="ctr"/>
            <a:endParaRPr lang="en-US" dirty="0">
              <a:solidFill>
                <a:srgbClr val="FF0000"/>
              </a:solidFill>
            </a:endParaRPr>
          </a:p>
          <a:p>
            <a:pPr algn="ctr"/>
            <a:endParaRPr lang="en-US" dirty="0" smtClean="0">
              <a:solidFill>
                <a:srgbClr val="FF0000"/>
              </a:solidFill>
            </a:endParaRPr>
          </a:p>
          <a:p>
            <a:pPr algn="ctr"/>
            <a:r>
              <a:rPr lang="en-US" dirty="0" smtClean="0">
                <a:solidFill>
                  <a:srgbClr val="FF0000"/>
                </a:solidFill>
              </a:rPr>
              <a:t>Expedited </a:t>
            </a:r>
            <a:r>
              <a:rPr lang="en-US" dirty="0" smtClean="0">
                <a:solidFill>
                  <a:srgbClr val="FF0000"/>
                </a:solidFill>
              </a:rPr>
              <a:t>review requires </a:t>
            </a:r>
          </a:p>
          <a:p>
            <a:pPr algn="ctr"/>
            <a:r>
              <a:rPr lang="en-US" dirty="0" smtClean="0">
                <a:solidFill>
                  <a:srgbClr val="FF0000"/>
                </a:solidFill>
              </a:rPr>
              <a:t>information and </a:t>
            </a:r>
            <a:r>
              <a:rPr lang="en-US" dirty="0" smtClean="0">
                <a:solidFill>
                  <a:srgbClr val="FF0000"/>
                </a:solidFill>
              </a:rPr>
              <a:t>signature </a:t>
            </a:r>
            <a:r>
              <a:rPr lang="en-US" dirty="0" smtClean="0">
                <a:solidFill>
                  <a:srgbClr val="FF0000"/>
                </a:solidFill>
              </a:rPr>
              <a:t>of only the medical/mental health professional</a:t>
            </a:r>
            <a:endParaRPr lang="en-US" dirty="0">
              <a:solidFill>
                <a:srgbClr val="FF0000"/>
              </a:solidFill>
            </a:endParaRPr>
          </a:p>
        </p:txBody>
      </p:sp>
      <p:sp>
        <p:nvSpPr>
          <p:cNvPr id="36" name="TextBox 35"/>
          <p:cNvSpPr txBox="1"/>
          <p:nvPr/>
        </p:nvSpPr>
        <p:spPr>
          <a:xfrm>
            <a:off x="7543800" y="2286000"/>
            <a:ext cx="1524000" cy="769441"/>
          </a:xfrm>
          <a:prstGeom prst="rect">
            <a:avLst/>
          </a:prstGeom>
          <a:noFill/>
        </p:spPr>
        <p:txBody>
          <a:bodyPr wrap="square" rtlCol="0">
            <a:spAutoFit/>
          </a:bodyPr>
          <a:lstStyle/>
          <a:p>
            <a:pPr algn="ctr"/>
            <a:r>
              <a:rPr lang="en-US" sz="1100" dirty="0">
                <a:solidFill>
                  <a:srgbClr val="FF0000"/>
                </a:solidFill>
              </a:rPr>
              <a:t>More than minimal risk = risks greater than those encountered in </a:t>
            </a:r>
            <a:r>
              <a:rPr lang="en-US" sz="1100" dirty="0" smtClean="0">
                <a:solidFill>
                  <a:srgbClr val="FF0000"/>
                </a:solidFill>
              </a:rPr>
              <a:t>everyday life</a:t>
            </a:r>
            <a:endParaRPr lang="en-US" sz="1100" dirty="0">
              <a:solidFill>
                <a:srgbClr val="FF0000"/>
              </a:solidFill>
            </a:endParaRPr>
          </a:p>
        </p:txBody>
      </p:sp>
      <p:sp>
        <p:nvSpPr>
          <p:cNvPr id="40" name="TextBox 39"/>
          <p:cNvSpPr txBox="1"/>
          <p:nvPr/>
        </p:nvSpPr>
        <p:spPr>
          <a:xfrm>
            <a:off x="4191000" y="5473243"/>
            <a:ext cx="4343400" cy="261610"/>
          </a:xfrm>
          <a:prstGeom prst="rect">
            <a:avLst/>
          </a:prstGeom>
          <a:noFill/>
        </p:spPr>
        <p:txBody>
          <a:bodyPr wrap="square" rtlCol="0">
            <a:spAutoFit/>
          </a:bodyPr>
          <a:lstStyle/>
          <a:p>
            <a:pPr algn="ctr"/>
            <a:r>
              <a:rPr lang="en-US" sz="1100" dirty="0" smtClean="0">
                <a:solidFill>
                  <a:srgbClr val="FF0000"/>
                </a:solidFill>
              </a:rPr>
              <a:t>Signatures must be dated before the start date on </a:t>
            </a:r>
            <a:r>
              <a:rPr lang="en-US" sz="1100" dirty="0">
                <a:solidFill>
                  <a:srgbClr val="FF0000"/>
                </a:solidFill>
              </a:rPr>
              <a:t>F</a:t>
            </a:r>
            <a:r>
              <a:rPr lang="en-US" sz="1100" dirty="0" smtClean="0">
                <a:solidFill>
                  <a:srgbClr val="FF0000"/>
                </a:solidFill>
              </a:rPr>
              <a:t>orm 1B.</a:t>
            </a:r>
            <a:endParaRPr lang="en-US" sz="1100" dirty="0">
              <a:solidFill>
                <a:srgbClr val="FF0000"/>
              </a:solidFill>
            </a:endParaRPr>
          </a:p>
        </p:txBody>
      </p:sp>
    </p:spTree>
    <p:extLst>
      <p:ext uri="{BB962C8B-B14F-4D97-AF65-F5344CB8AC3E}">
        <p14:creationId xmlns:p14="http://schemas.microsoft.com/office/powerpoint/2010/main" val="67750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Projects are examined for</a:t>
            </a:r>
            <a:endParaRPr lang="en-US" dirty="0"/>
          </a:p>
        </p:txBody>
      </p:sp>
      <p:sp>
        <p:nvSpPr>
          <p:cNvPr id="3" name="Content Placeholder 2"/>
          <p:cNvSpPr>
            <a:spLocks noGrp="1"/>
          </p:cNvSpPr>
          <p:nvPr>
            <p:ph idx="1"/>
          </p:nvPr>
        </p:nvSpPr>
        <p:spPr/>
        <p:txBody>
          <a:bodyPr>
            <a:normAutofit fontScale="92500"/>
          </a:bodyPr>
          <a:lstStyle/>
          <a:p>
            <a:r>
              <a:rPr lang="en-US" dirty="0" smtClean="0"/>
              <a:t>Literature search and attribution</a:t>
            </a:r>
          </a:p>
          <a:p>
            <a:r>
              <a:rPr lang="en-US" dirty="0" smtClean="0"/>
              <a:t>Proper supervision</a:t>
            </a:r>
          </a:p>
          <a:p>
            <a:r>
              <a:rPr lang="en-US" dirty="0" smtClean="0"/>
              <a:t>Accepted and appropriate research techniques</a:t>
            </a:r>
          </a:p>
          <a:p>
            <a:r>
              <a:rPr lang="en-US" dirty="0" smtClean="0"/>
              <a:t>Competed forms, signatures and dates</a:t>
            </a:r>
          </a:p>
          <a:p>
            <a:r>
              <a:rPr lang="en-US" dirty="0" smtClean="0"/>
              <a:t>Humane treatment of animals and search for alternative use</a:t>
            </a:r>
          </a:p>
          <a:p>
            <a:r>
              <a:rPr lang="en-US" dirty="0" smtClean="0"/>
              <a:t>Compliance with rules and laws</a:t>
            </a:r>
          </a:p>
          <a:p>
            <a:r>
              <a:rPr lang="en-US" dirty="0" smtClean="0"/>
              <a:t>Compliance with ISEF ethics</a:t>
            </a:r>
            <a:endParaRPr lang="en-US" dirty="0"/>
          </a:p>
        </p:txBody>
      </p:sp>
    </p:spTree>
    <p:extLst>
      <p:ext uri="{BB962C8B-B14F-4D97-AF65-F5344CB8AC3E}">
        <p14:creationId xmlns:p14="http://schemas.microsoft.com/office/powerpoint/2010/main" val="2648018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99" y="228600"/>
            <a:ext cx="4905375"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41765" y="3352800"/>
            <a:ext cx="3886200" cy="369332"/>
          </a:xfrm>
          <a:prstGeom prst="rect">
            <a:avLst/>
          </a:prstGeom>
          <a:noFill/>
        </p:spPr>
        <p:txBody>
          <a:bodyPr wrap="square" rtlCol="0">
            <a:spAutoFit/>
          </a:bodyPr>
          <a:lstStyle/>
          <a:p>
            <a:pPr algn="ctr"/>
            <a:r>
              <a:rPr lang="en-US" sz="1400" dirty="0" smtClean="0">
                <a:solidFill>
                  <a:srgbClr val="FF0000"/>
                </a:solidFill>
              </a:rPr>
              <a:t>There may be no benefit to the subject</a:t>
            </a:r>
            <a:r>
              <a:rPr lang="en-US" dirty="0" smtClean="0"/>
              <a:t>.</a:t>
            </a:r>
            <a:endParaRPr lang="en-US" dirty="0"/>
          </a:p>
        </p:txBody>
      </p:sp>
      <p:sp>
        <p:nvSpPr>
          <p:cNvPr id="5" name="TextBox 4"/>
          <p:cNvSpPr txBox="1"/>
          <p:nvPr/>
        </p:nvSpPr>
        <p:spPr>
          <a:xfrm>
            <a:off x="381000" y="335845"/>
            <a:ext cx="3048000" cy="2800767"/>
          </a:xfrm>
          <a:prstGeom prst="rect">
            <a:avLst/>
          </a:prstGeom>
          <a:noFill/>
        </p:spPr>
        <p:txBody>
          <a:bodyPr wrap="square" rtlCol="0">
            <a:spAutoFit/>
          </a:bodyPr>
          <a:lstStyle/>
          <a:p>
            <a:pPr algn="ctr"/>
            <a:r>
              <a:rPr lang="en-US" sz="1600" dirty="0" smtClean="0">
                <a:solidFill>
                  <a:srgbClr val="FF0000"/>
                </a:solidFill>
              </a:rPr>
              <a:t>Written consent may </a:t>
            </a:r>
            <a:r>
              <a:rPr lang="en-US" sz="1600" dirty="0">
                <a:solidFill>
                  <a:srgbClr val="FF0000"/>
                </a:solidFill>
              </a:rPr>
              <a:t>b</a:t>
            </a:r>
            <a:r>
              <a:rPr lang="en-US" sz="1600" dirty="0" smtClean="0">
                <a:solidFill>
                  <a:srgbClr val="FF0000"/>
                </a:solidFill>
              </a:rPr>
              <a:t>e waived if </a:t>
            </a:r>
          </a:p>
          <a:p>
            <a:pPr marL="342900" indent="-342900" algn="ctr">
              <a:buAutoNum type="alphaLcPeriod"/>
            </a:pPr>
            <a:r>
              <a:rPr lang="en-US" sz="1600" dirty="0" smtClean="0">
                <a:solidFill>
                  <a:srgbClr val="FF0000"/>
                </a:solidFill>
              </a:rPr>
              <a:t>the student does not manipulate the </a:t>
            </a:r>
            <a:r>
              <a:rPr lang="en-US" sz="1600" dirty="0" smtClean="0">
                <a:solidFill>
                  <a:srgbClr val="FF0000"/>
                </a:solidFill>
              </a:rPr>
              <a:t>behavior </a:t>
            </a:r>
            <a:r>
              <a:rPr lang="en-US" sz="1600" dirty="0" smtClean="0">
                <a:solidFill>
                  <a:srgbClr val="FF0000"/>
                </a:solidFill>
              </a:rPr>
              <a:t>and there is no more than minimal risk</a:t>
            </a:r>
          </a:p>
          <a:p>
            <a:pPr marL="342900" indent="-342900" algn="ctr">
              <a:buAutoNum type="alphaLcPeriod"/>
            </a:pPr>
            <a:r>
              <a:rPr lang="en-US" sz="1600" dirty="0" smtClean="0">
                <a:solidFill>
                  <a:srgbClr val="FF0000"/>
                </a:solidFill>
              </a:rPr>
              <a:t>Surveys, questionnaires, </a:t>
            </a:r>
            <a:r>
              <a:rPr lang="en-US" sz="1600" dirty="0" smtClean="0">
                <a:solidFill>
                  <a:srgbClr val="FF0000"/>
                </a:solidFill>
              </a:rPr>
              <a:t>etc. </a:t>
            </a:r>
            <a:r>
              <a:rPr lang="en-US" sz="1600" dirty="0" smtClean="0">
                <a:solidFill>
                  <a:srgbClr val="FF0000"/>
                </a:solidFill>
              </a:rPr>
              <a:t>that do not gather personal info, invade privacy, or cause emotional distress</a:t>
            </a:r>
          </a:p>
          <a:p>
            <a:pPr marL="342900" indent="-342900" algn="ctr">
              <a:buAutoNum type="alphaLcPeriod"/>
            </a:pPr>
            <a:r>
              <a:rPr lang="en-US" sz="1600" dirty="0" smtClean="0">
                <a:solidFill>
                  <a:srgbClr val="FF0000"/>
                </a:solidFill>
              </a:rPr>
              <a:t>Risk is not greater than that encountered in daily life.</a:t>
            </a:r>
          </a:p>
        </p:txBody>
      </p:sp>
      <p:sp>
        <p:nvSpPr>
          <p:cNvPr id="6" name="TextBox 5"/>
          <p:cNvSpPr txBox="1"/>
          <p:nvPr/>
        </p:nvSpPr>
        <p:spPr>
          <a:xfrm>
            <a:off x="482929" y="3666484"/>
            <a:ext cx="2946071" cy="3139321"/>
          </a:xfrm>
          <a:prstGeom prst="rect">
            <a:avLst/>
          </a:prstGeom>
          <a:noFill/>
        </p:spPr>
        <p:txBody>
          <a:bodyPr wrap="square" rtlCol="0">
            <a:spAutoFit/>
          </a:bodyPr>
          <a:lstStyle/>
          <a:p>
            <a:pPr algn="ctr"/>
            <a:r>
              <a:rPr lang="en-US" dirty="0" smtClean="0">
                <a:solidFill>
                  <a:srgbClr val="FF0000"/>
                </a:solidFill>
              </a:rPr>
              <a:t>Online surveys require informed consent/assent.</a:t>
            </a:r>
          </a:p>
          <a:p>
            <a:pPr algn="ctr"/>
            <a:r>
              <a:rPr lang="en-US" dirty="0" smtClean="0">
                <a:solidFill>
                  <a:srgbClr val="FF0000"/>
                </a:solidFill>
              </a:rPr>
              <a:t>-They may be set up with a check box. </a:t>
            </a:r>
          </a:p>
          <a:p>
            <a:pPr algn="ctr"/>
            <a:r>
              <a:rPr lang="en-US" dirty="0" smtClean="0">
                <a:solidFill>
                  <a:srgbClr val="FF0000"/>
                </a:solidFill>
              </a:rPr>
              <a:t>-If parental permission is required signatures may be collected as electronic signature via email or through postal mail.</a:t>
            </a:r>
          </a:p>
          <a:p>
            <a:endParaRPr lang="en-US" dirty="0" smtClean="0"/>
          </a:p>
          <a:p>
            <a:endParaRPr lang="en-US" dirty="0"/>
          </a:p>
        </p:txBody>
      </p:sp>
      <p:sp>
        <p:nvSpPr>
          <p:cNvPr id="7" name="TextBox 6"/>
          <p:cNvSpPr txBox="1"/>
          <p:nvPr/>
        </p:nvSpPr>
        <p:spPr>
          <a:xfrm>
            <a:off x="3641765" y="3153066"/>
            <a:ext cx="5167248" cy="307777"/>
          </a:xfrm>
          <a:prstGeom prst="rect">
            <a:avLst/>
          </a:prstGeom>
          <a:noFill/>
        </p:spPr>
        <p:txBody>
          <a:bodyPr wrap="none" rtlCol="0">
            <a:spAutoFit/>
          </a:bodyPr>
          <a:lstStyle/>
          <a:p>
            <a:r>
              <a:rPr lang="en-US" sz="1400" dirty="0" smtClean="0">
                <a:solidFill>
                  <a:srgbClr val="FF0000"/>
                </a:solidFill>
              </a:rPr>
              <a:t>Physical, psychological, invasion of privacy and loss of confidentiality</a:t>
            </a:r>
            <a:endParaRPr lang="en-US" sz="1400" dirty="0">
              <a:solidFill>
                <a:srgbClr val="FF0000"/>
              </a:solidFill>
            </a:endParaRPr>
          </a:p>
        </p:txBody>
      </p:sp>
    </p:spTree>
    <p:extLst>
      <p:ext uri="{BB962C8B-B14F-4D97-AF65-F5344CB8AC3E}">
        <p14:creationId xmlns:p14="http://schemas.microsoft.com/office/powerpoint/2010/main" val="291914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Should be kept in a closed folder by the researcher.</a:t>
            </a:r>
          </a:p>
          <a:p>
            <a:r>
              <a:rPr lang="en-US" dirty="0" smtClean="0"/>
              <a:t>Should be counted by the researcher to verify that the number of forms equals the number of data points.</a:t>
            </a:r>
          </a:p>
          <a:p>
            <a:r>
              <a:rPr lang="en-US" dirty="0" smtClean="0"/>
              <a:t>The teacher will sign the Verification of Informed Consent and submit this with paperwork.</a:t>
            </a:r>
          </a:p>
          <a:p>
            <a:r>
              <a:rPr lang="en-US" dirty="0" smtClean="0"/>
              <a:t>One original, signed consent should be copied, all identifiers blacked out, and copy submitted with paperwork.</a:t>
            </a:r>
          </a:p>
          <a:p>
            <a:r>
              <a:rPr lang="en-US" dirty="0" smtClean="0"/>
              <a:t>Signed forms should be kept by the researcher for 3 years.</a:t>
            </a:r>
            <a:endParaRPr lang="en-US" dirty="0"/>
          </a:p>
        </p:txBody>
      </p:sp>
    </p:spTree>
    <p:extLst>
      <p:ext uri="{BB962C8B-B14F-4D97-AF65-F5344CB8AC3E}">
        <p14:creationId xmlns:p14="http://schemas.microsoft.com/office/powerpoint/2010/main" val="2037414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Vertebrates</a:t>
            </a:r>
            <a:endParaRPr lang="en-US" dirty="0"/>
          </a:p>
        </p:txBody>
      </p:sp>
      <p:sp>
        <p:nvSpPr>
          <p:cNvPr id="4" name="Content Placeholder 3"/>
          <p:cNvSpPr txBox="1">
            <a:spLocks noGrp="1"/>
          </p:cNvSpPr>
          <p:nvPr>
            <p:ph idx="1"/>
          </p:nvPr>
        </p:nvSpPr>
        <p:spPr>
          <a:xfrm>
            <a:off x="881349" y="1295400"/>
            <a:ext cx="7228902" cy="2031325"/>
          </a:xfrm>
          <a:prstGeom prst="rect">
            <a:avLst/>
          </a:prstGeom>
          <a:noFill/>
          <a:ln>
            <a:solidFill>
              <a:schemeClr val="accent1"/>
            </a:solidFill>
          </a:ln>
        </p:spPr>
        <p:txBody>
          <a:bodyPr wrap="none" rtlCol="0">
            <a:spAutoFit/>
          </a:bodyPr>
          <a:lstStyle/>
          <a:p>
            <a:pPr algn="ctr"/>
            <a:r>
              <a:rPr lang="en-US" sz="1800" i="1" u="sng" dirty="0" smtClean="0">
                <a:solidFill>
                  <a:schemeClr val="accent3">
                    <a:lumMod val="50000"/>
                  </a:schemeClr>
                </a:solidFill>
              </a:rPr>
              <a:t>Vertebrates are </a:t>
            </a:r>
            <a:r>
              <a:rPr lang="en-US" sz="1800" i="1" u="sng" dirty="0">
                <a:solidFill>
                  <a:schemeClr val="accent3">
                    <a:lumMod val="50000"/>
                  </a:schemeClr>
                </a:solidFill>
              </a:rPr>
              <a:t>defined as:</a:t>
            </a:r>
          </a:p>
          <a:p>
            <a:pPr indent="285750" algn="ctr"/>
            <a:r>
              <a:rPr lang="en-US" sz="1800" dirty="0">
                <a:solidFill>
                  <a:schemeClr val="accent3">
                    <a:lumMod val="50000"/>
                  </a:schemeClr>
                </a:solidFill>
              </a:rPr>
              <a:t>Live, nonhuman </a:t>
            </a:r>
            <a:r>
              <a:rPr lang="en-US" sz="1800" dirty="0" smtClean="0">
                <a:solidFill>
                  <a:schemeClr val="accent3">
                    <a:lumMod val="50000"/>
                  </a:schemeClr>
                </a:solidFill>
              </a:rPr>
              <a:t>mammalian </a:t>
            </a:r>
            <a:r>
              <a:rPr lang="en-US" sz="1800" dirty="0">
                <a:solidFill>
                  <a:schemeClr val="accent3">
                    <a:lumMod val="50000"/>
                  </a:schemeClr>
                </a:solidFill>
              </a:rPr>
              <a:t>embryos or fetuses</a:t>
            </a:r>
          </a:p>
          <a:p>
            <a:pPr indent="284163" algn="ctr"/>
            <a:r>
              <a:rPr lang="en-US" sz="1800" dirty="0">
                <a:solidFill>
                  <a:schemeClr val="accent3">
                    <a:lumMod val="50000"/>
                  </a:schemeClr>
                </a:solidFill>
              </a:rPr>
              <a:t>Tadpoles</a:t>
            </a:r>
          </a:p>
          <a:p>
            <a:pPr indent="284163" algn="ctr"/>
            <a:r>
              <a:rPr lang="en-US" sz="1800" dirty="0">
                <a:solidFill>
                  <a:schemeClr val="accent3">
                    <a:lumMod val="50000"/>
                  </a:schemeClr>
                </a:solidFill>
              </a:rPr>
              <a:t>Bird and reptile eggs within three days (72 hours) of hatching</a:t>
            </a:r>
          </a:p>
          <a:p>
            <a:pPr indent="285750" algn="ctr"/>
            <a:r>
              <a:rPr lang="en-US" sz="1800" dirty="0">
                <a:solidFill>
                  <a:schemeClr val="accent3">
                    <a:lumMod val="50000"/>
                  </a:schemeClr>
                </a:solidFill>
              </a:rPr>
              <a:t>All other nonhuman vertebrates (including fish) at hatching or birth.</a:t>
            </a:r>
          </a:p>
          <a:p>
            <a:pPr algn="ctr"/>
            <a:r>
              <a:rPr lang="en-US" sz="1800" dirty="0">
                <a:solidFill>
                  <a:schemeClr val="accent3">
                    <a:lumMod val="50000"/>
                  </a:schemeClr>
                </a:solidFill>
              </a:rPr>
              <a:t>Exception: </a:t>
            </a:r>
            <a:r>
              <a:rPr lang="en-US" sz="1800" dirty="0" smtClean="0">
                <a:solidFill>
                  <a:schemeClr val="accent3">
                    <a:lumMod val="50000"/>
                  </a:schemeClr>
                </a:solidFill>
              </a:rPr>
              <a:t>zebra fish </a:t>
            </a:r>
            <a:r>
              <a:rPr lang="en-US" sz="1800" dirty="0">
                <a:solidFill>
                  <a:schemeClr val="accent3">
                    <a:lumMod val="50000"/>
                  </a:schemeClr>
                </a:solidFill>
              </a:rPr>
              <a:t>embryos until 7 days (168 hours) post- fertilization</a:t>
            </a:r>
            <a:r>
              <a:rPr lang="en-US" sz="1800" dirty="0" smtClean="0">
                <a:solidFill>
                  <a:schemeClr val="accent3">
                    <a:lumMod val="50000"/>
                  </a:schemeClr>
                </a:solidFill>
              </a:rPr>
              <a:t>.</a:t>
            </a:r>
            <a:endParaRPr lang="en-US" sz="1800" dirty="0">
              <a:solidFill>
                <a:schemeClr val="accent3">
                  <a:lumMod val="50000"/>
                </a:schemeClr>
              </a:solidFill>
            </a:endParaRPr>
          </a:p>
        </p:txBody>
      </p:sp>
      <p:sp>
        <p:nvSpPr>
          <p:cNvPr id="5" name="TextBox 4"/>
          <p:cNvSpPr txBox="1"/>
          <p:nvPr/>
        </p:nvSpPr>
        <p:spPr>
          <a:xfrm>
            <a:off x="685800" y="3581400"/>
            <a:ext cx="8078173" cy="2339102"/>
          </a:xfrm>
          <a:prstGeom prst="rect">
            <a:avLst/>
          </a:prstGeom>
          <a:noFill/>
        </p:spPr>
        <p:txBody>
          <a:bodyPr wrap="none" rtlCol="0">
            <a:spAutoFit/>
          </a:bodyPr>
          <a:lstStyle/>
          <a:p>
            <a:r>
              <a:rPr lang="en-US" dirty="0" smtClean="0"/>
              <a:t>Eggs- you must know the date of fertilization to have it considered a non-vertebrate.</a:t>
            </a:r>
          </a:p>
          <a:p>
            <a:endParaRPr lang="en-US" dirty="0"/>
          </a:p>
          <a:p>
            <a:r>
              <a:rPr lang="en-US" dirty="0" smtClean="0"/>
              <a:t>Fertilization date must be in the log book.</a:t>
            </a:r>
          </a:p>
          <a:p>
            <a:endParaRPr lang="en-US" dirty="0"/>
          </a:p>
          <a:p>
            <a:r>
              <a:rPr lang="en-US" dirty="0" smtClean="0"/>
              <a:t>Don’t do anything to an egg that you wouldn’t do to a vertebrate!</a:t>
            </a:r>
          </a:p>
          <a:p>
            <a:endParaRPr lang="en-US" dirty="0"/>
          </a:p>
          <a:p>
            <a:endParaRPr lang="en-US" dirty="0" smtClean="0"/>
          </a:p>
          <a:p>
            <a:r>
              <a:rPr lang="en-US" sz="2000" b="1" dirty="0" smtClean="0"/>
              <a:t>Projects that cause more than momentary pain or distress are prohibited.</a:t>
            </a:r>
            <a:endParaRPr lang="en-US" sz="2000" b="1" dirty="0"/>
          </a:p>
        </p:txBody>
      </p:sp>
    </p:spTree>
    <p:extLst>
      <p:ext uri="{BB962C8B-B14F-4D97-AF65-F5344CB8AC3E}">
        <p14:creationId xmlns:p14="http://schemas.microsoft.com/office/powerpoint/2010/main" val="1853567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000" dirty="0" smtClean="0">
                <a:hlinkClick r:id="rId2"/>
              </a:rPr>
              <a:t>Vertebrate animals</a:t>
            </a:r>
            <a:endParaRPr lang="en-US" sz="2000" dirty="0"/>
          </a:p>
        </p:txBody>
      </p:sp>
      <p:sp>
        <p:nvSpPr>
          <p:cNvPr id="3" name="Content Placeholder 2"/>
          <p:cNvSpPr>
            <a:spLocks noGrp="1"/>
          </p:cNvSpPr>
          <p:nvPr>
            <p:ph idx="1"/>
          </p:nvPr>
        </p:nvSpPr>
        <p:spPr>
          <a:xfrm>
            <a:off x="152400" y="762000"/>
            <a:ext cx="8915400" cy="3886200"/>
          </a:xfrm>
        </p:spPr>
        <p:txBody>
          <a:bodyPr>
            <a:normAutofit fontScale="85000" lnSpcReduction="20000"/>
          </a:bodyPr>
          <a:lstStyle/>
          <a:p>
            <a:pPr marL="0" indent="0">
              <a:buNone/>
            </a:pPr>
            <a:r>
              <a:rPr lang="en-US" sz="1600" dirty="0" smtClean="0"/>
              <a:t> </a:t>
            </a:r>
            <a:r>
              <a:rPr lang="en-US" sz="1800" dirty="0" smtClean="0"/>
              <a:t>Your Research Plan </a:t>
            </a:r>
            <a:r>
              <a:rPr lang="en-US" sz="1800" b="1" u="sng" dirty="0" smtClean="0"/>
              <a:t>MUST</a:t>
            </a:r>
            <a:r>
              <a:rPr lang="en-US" sz="1800" dirty="0" smtClean="0"/>
              <a:t> include:</a:t>
            </a:r>
            <a:endParaRPr lang="en-US" sz="1800" dirty="0"/>
          </a:p>
          <a:p>
            <a:pPr marL="0" indent="0">
              <a:buNone/>
            </a:pPr>
            <a:r>
              <a:rPr lang="en-US" sz="1800" dirty="0" smtClean="0"/>
              <a:t>a. ALTERNATIVES </a:t>
            </a:r>
            <a:r>
              <a:rPr lang="en-US" sz="1800" dirty="0"/>
              <a:t>to vertebrate animal use and present a detailed justification for use of vertebrate animals</a:t>
            </a:r>
          </a:p>
          <a:p>
            <a:pPr marL="0" indent="0">
              <a:buNone/>
            </a:pPr>
            <a:r>
              <a:rPr lang="en-US" sz="1800" dirty="0" smtClean="0"/>
              <a:t>b. potential </a:t>
            </a:r>
            <a:r>
              <a:rPr lang="en-US" sz="1800" dirty="0"/>
              <a:t>impact or contribution this research may have</a:t>
            </a:r>
          </a:p>
          <a:p>
            <a:pPr marL="0" indent="0">
              <a:buNone/>
            </a:pPr>
            <a:r>
              <a:rPr lang="en-US" sz="1800" dirty="0" smtClean="0"/>
              <a:t>c. animal </a:t>
            </a:r>
            <a:r>
              <a:rPr lang="en-US" sz="1800" dirty="0"/>
              <a:t>numbers, species, strain, sex, age, source, </a:t>
            </a:r>
            <a:r>
              <a:rPr lang="en-US" sz="1800" dirty="0" smtClean="0"/>
              <a:t>etc..</a:t>
            </a:r>
            <a:endParaRPr lang="en-US" sz="1800" dirty="0"/>
          </a:p>
          <a:p>
            <a:pPr marL="0" indent="0">
              <a:buNone/>
            </a:pPr>
            <a:r>
              <a:rPr lang="en-US" sz="1800" dirty="0" smtClean="0"/>
              <a:t>d. justification </a:t>
            </a:r>
            <a:r>
              <a:rPr lang="en-US" sz="1800" dirty="0"/>
              <a:t>of the numbers planned for the research</a:t>
            </a:r>
          </a:p>
          <a:p>
            <a:pPr marL="0" indent="0">
              <a:buNone/>
            </a:pPr>
            <a:r>
              <a:rPr lang="en-US" sz="1800" dirty="0" smtClean="0"/>
              <a:t>e. how </a:t>
            </a:r>
            <a:r>
              <a:rPr lang="en-US" sz="1800" dirty="0"/>
              <a:t>the animals will be housed and their daily care</a:t>
            </a:r>
          </a:p>
          <a:p>
            <a:pPr marL="0" indent="0">
              <a:buNone/>
            </a:pPr>
            <a:r>
              <a:rPr lang="en-US" sz="1800" dirty="0" smtClean="0"/>
              <a:t>f. how </a:t>
            </a:r>
            <a:r>
              <a:rPr lang="en-US" sz="1800" dirty="0"/>
              <a:t>you will minimize potential discomfort, distress, pain and injury to the animals </a:t>
            </a:r>
            <a:endParaRPr lang="en-US" sz="1800" dirty="0" smtClean="0"/>
          </a:p>
          <a:p>
            <a:pPr marL="0" indent="0">
              <a:buNone/>
            </a:pPr>
            <a:r>
              <a:rPr lang="en-US" sz="1800" dirty="0" smtClean="0"/>
              <a:t>g. chemical </a:t>
            </a:r>
            <a:r>
              <a:rPr lang="en-US" sz="1800" dirty="0"/>
              <a:t>concentrations and drug dosages (if any</a:t>
            </a:r>
            <a:r>
              <a:rPr lang="en-US" sz="1800" dirty="0" smtClean="0"/>
              <a:t>)</a:t>
            </a:r>
            <a:endParaRPr lang="en-US" sz="1800" dirty="0"/>
          </a:p>
          <a:p>
            <a:pPr marL="0" indent="0">
              <a:buNone/>
            </a:pPr>
            <a:r>
              <a:rPr lang="en-US" sz="1800" dirty="0" smtClean="0"/>
              <a:t>h. what </a:t>
            </a:r>
            <a:r>
              <a:rPr lang="en-US" sz="1800" dirty="0"/>
              <a:t>will happen to  the animals at the end of the study </a:t>
            </a:r>
            <a:r>
              <a:rPr lang="en-US" sz="1800" dirty="0" smtClean="0"/>
              <a:t>– cannot release back into the environment</a:t>
            </a:r>
          </a:p>
          <a:p>
            <a:pPr marL="0" indent="0">
              <a:buNone/>
            </a:pPr>
            <a:endParaRPr lang="en-US" sz="1800" dirty="0" smtClean="0"/>
          </a:p>
          <a:p>
            <a:pPr marL="0" indent="0">
              <a:buNone/>
            </a:pPr>
            <a:endParaRPr lang="en-US" sz="1800" dirty="0"/>
          </a:p>
          <a:p>
            <a:pPr marL="0" indent="0">
              <a:buNone/>
            </a:pPr>
            <a:r>
              <a:rPr lang="en-US" sz="1800" dirty="0" smtClean="0"/>
              <a:t>Studies </a:t>
            </a:r>
            <a:r>
              <a:rPr lang="en-US" sz="1800" dirty="0"/>
              <a:t>involving behavioral observations of animals are </a:t>
            </a:r>
            <a:r>
              <a:rPr lang="en-US" sz="1800" dirty="0" smtClean="0"/>
              <a:t>exempt </a:t>
            </a:r>
            <a:r>
              <a:rPr lang="en-US" sz="1800" dirty="0"/>
              <a:t>from prior SRC review if ALL of the following apply:</a:t>
            </a:r>
          </a:p>
          <a:p>
            <a:pPr marL="0" indent="0">
              <a:buNone/>
            </a:pPr>
            <a:r>
              <a:rPr lang="en-US" sz="1800" dirty="0"/>
              <a:t>a. There is no interaction with the animals being observed,</a:t>
            </a:r>
          </a:p>
          <a:p>
            <a:pPr marL="0" indent="0">
              <a:buNone/>
            </a:pPr>
            <a:r>
              <a:rPr lang="en-US" sz="1800" dirty="0"/>
              <a:t>b. There is no manipulation of the animal environment in </a:t>
            </a:r>
            <a:r>
              <a:rPr lang="en-US" sz="1800" dirty="0" smtClean="0"/>
              <a:t>anyway</a:t>
            </a:r>
            <a:r>
              <a:rPr lang="en-US" sz="1800" dirty="0"/>
              <a:t>, and</a:t>
            </a:r>
          </a:p>
          <a:p>
            <a:pPr marL="0" indent="0">
              <a:buNone/>
            </a:pPr>
            <a:r>
              <a:rPr lang="en-US" sz="1800" dirty="0"/>
              <a:t>c. The study meets all federal and state agriculture, </a:t>
            </a:r>
            <a:r>
              <a:rPr lang="en-US" sz="1800" dirty="0" smtClean="0"/>
              <a:t>fish</a:t>
            </a:r>
            <a:r>
              <a:rPr lang="en-US" sz="1800" dirty="0"/>
              <a:t>, </a:t>
            </a:r>
            <a:r>
              <a:rPr lang="en-US" sz="1800" dirty="0" smtClean="0"/>
              <a:t>game </a:t>
            </a:r>
            <a:r>
              <a:rPr lang="en-US" sz="1800" dirty="0"/>
              <a:t>and wildlife laws and regulations</a:t>
            </a:r>
            <a:r>
              <a:rPr lang="en-US" sz="1800" dirty="0" smtClean="0"/>
              <a:t>.</a:t>
            </a:r>
          </a:p>
          <a:p>
            <a:pPr marL="0" indent="0">
              <a:buNone/>
            </a:pPr>
            <a:r>
              <a:rPr lang="en-US" sz="1800" dirty="0" smtClean="0"/>
              <a:t>****let the SRC determine if a project is exempt*****</a:t>
            </a:r>
            <a:endParaRPr lang="en-US" sz="1800" dirty="0"/>
          </a:p>
        </p:txBody>
      </p:sp>
      <p:sp>
        <p:nvSpPr>
          <p:cNvPr id="4" name="TextBox 3"/>
          <p:cNvSpPr txBox="1"/>
          <p:nvPr/>
        </p:nvSpPr>
        <p:spPr>
          <a:xfrm>
            <a:off x="838200" y="5105400"/>
            <a:ext cx="7467600" cy="646331"/>
          </a:xfrm>
          <a:prstGeom prst="rect">
            <a:avLst/>
          </a:prstGeom>
          <a:noFill/>
        </p:spPr>
        <p:txBody>
          <a:bodyPr wrap="square" rtlCol="0">
            <a:spAutoFit/>
          </a:bodyPr>
          <a:lstStyle/>
          <a:p>
            <a:pPr algn="ctr"/>
            <a:r>
              <a:rPr lang="en-US" dirty="0" smtClean="0"/>
              <a:t>Must include multiple subjects.  </a:t>
            </a:r>
          </a:p>
          <a:p>
            <a:pPr algn="ctr"/>
            <a:r>
              <a:rPr lang="en-US" dirty="0" smtClean="0"/>
              <a:t>A few subjects may not result in DQ, but it is not good science.</a:t>
            </a:r>
            <a:endParaRPr lang="en-US" dirty="0"/>
          </a:p>
        </p:txBody>
      </p:sp>
    </p:spTree>
    <p:extLst>
      <p:ext uri="{BB962C8B-B14F-4D97-AF65-F5344CB8AC3E}">
        <p14:creationId xmlns:p14="http://schemas.microsoft.com/office/powerpoint/2010/main" val="134933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28600"/>
            <a:ext cx="546735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92262" y="720437"/>
            <a:ext cx="4939863" cy="492443"/>
          </a:xfrm>
          <a:prstGeom prst="rect">
            <a:avLst/>
          </a:prstGeom>
          <a:noFill/>
        </p:spPr>
        <p:txBody>
          <a:bodyPr wrap="square" rtlCol="0">
            <a:spAutoFit/>
          </a:bodyPr>
          <a:lstStyle/>
          <a:p>
            <a:r>
              <a:rPr lang="en-US" sz="1300" dirty="0" smtClean="0">
                <a:solidFill>
                  <a:srgbClr val="FF0000"/>
                </a:solidFill>
              </a:rPr>
              <a:t>The student’s name must be written clearly and be easy to read.</a:t>
            </a:r>
          </a:p>
          <a:p>
            <a:r>
              <a:rPr lang="en-US" sz="1300" dirty="0" smtClean="0">
                <a:solidFill>
                  <a:srgbClr val="FF0000"/>
                </a:solidFill>
              </a:rPr>
              <a:t>The project title must be the same on all forms and the research plan.</a:t>
            </a:r>
            <a:endParaRPr lang="en-US" sz="1300" dirty="0">
              <a:solidFill>
                <a:srgbClr val="FF0000"/>
              </a:solidFill>
            </a:endParaRPr>
          </a:p>
        </p:txBody>
      </p:sp>
      <p:sp>
        <p:nvSpPr>
          <p:cNvPr id="6" name="TextBox 5"/>
          <p:cNvSpPr txBox="1"/>
          <p:nvPr/>
        </p:nvSpPr>
        <p:spPr>
          <a:xfrm>
            <a:off x="5562600" y="4500586"/>
            <a:ext cx="3477262" cy="261610"/>
          </a:xfrm>
          <a:prstGeom prst="rect">
            <a:avLst/>
          </a:prstGeom>
          <a:noFill/>
        </p:spPr>
        <p:txBody>
          <a:bodyPr wrap="square" rtlCol="0">
            <a:spAutoFit/>
          </a:bodyPr>
          <a:lstStyle/>
          <a:p>
            <a:pPr algn="ctr"/>
            <a:r>
              <a:rPr lang="en-US" sz="1100" dirty="0" smtClean="0">
                <a:solidFill>
                  <a:srgbClr val="FF0000"/>
                </a:solidFill>
              </a:rPr>
              <a:t>Must be approved before the start date on </a:t>
            </a:r>
            <a:r>
              <a:rPr lang="en-US" sz="1100" dirty="0">
                <a:solidFill>
                  <a:srgbClr val="FF0000"/>
                </a:solidFill>
              </a:rPr>
              <a:t>F</a:t>
            </a:r>
            <a:r>
              <a:rPr lang="en-US" sz="1100" dirty="0" smtClean="0">
                <a:solidFill>
                  <a:srgbClr val="FF0000"/>
                </a:solidFill>
              </a:rPr>
              <a:t>orm 1B.</a:t>
            </a:r>
            <a:endParaRPr lang="en-US" sz="1100" dirty="0">
              <a:solidFill>
                <a:srgbClr val="FF0000"/>
              </a:solidFill>
            </a:endParaRPr>
          </a:p>
        </p:txBody>
      </p:sp>
      <p:sp>
        <p:nvSpPr>
          <p:cNvPr id="7" name="TextBox 6"/>
          <p:cNvSpPr txBox="1"/>
          <p:nvPr/>
        </p:nvSpPr>
        <p:spPr>
          <a:xfrm>
            <a:off x="4495800" y="6400800"/>
            <a:ext cx="3477262" cy="261610"/>
          </a:xfrm>
          <a:prstGeom prst="rect">
            <a:avLst/>
          </a:prstGeom>
          <a:noFill/>
        </p:spPr>
        <p:txBody>
          <a:bodyPr wrap="square" rtlCol="0">
            <a:spAutoFit/>
          </a:bodyPr>
          <a:lstStyle/>
          <a:p>
            <a:pPr algn="ctr"/>
            <a:r>
              <a:rPr lang="en-US" sz="1100" dirty="0" smtClean="0">
                <a:solidFill>
                  <a:srgbClr val="FF0000"/>
                </a:solidFill>
              </a:rPr>
              <a:t>Must be approved before the start date on </a:t>
            </a:r>
            <a:r>
              <a:rPr lang="en-US" sz="1100" dirty="0">
                <a:solidFill>
                  <a:srgbClr val="FF0000"/>
                </a:solidFill>
              </a:rPr>
              <a:t>F</a:t>
            </a:r>
            <a:r>
              <a:rPr lang="en-US" sz="1100" dirty="0" smtClean="0">
                <a:solidFill>
                  <a:srgbClr val="FF0000"/>
                </a:solidFill>
              </a:rPr>
              <a:t>orm 1B.</a:t>
            </a:r>
            <a:endParaRPr lang="en-US" sz="1100" dirty="0">
              <a:solidFill>
                <a:srgbClr val="FF0000"/>
              </a:solidFill>
            </a:endParaRPr>
          </a:p>
        </p:txBody>
      </p:sp>
      <p:sp>
        <p:nvSpPr>
          <p:cNvPr id="4" name="TextBox 3"/>
          <p:cNvSpPr txBox="1"/>
          <p:nvPr/>
        </p:nvSpPr>
        <p:spPr>
          <a:xfrm>
            <a:off x="228599" y="5385137"/>
            <a:ext cx="3035165" cy="1384995"/>
          </a:xfrm>
          <a:prstGeom prst="rect">
            <a:avLst/>
          </a:prstGeom>
          <a:noFill/>
        </p:spPr>
        <p:txBody>
          <a:bodyPr wrap="square" rtlCol="0">
            <a:spAutoFit/>
          </a:bodyPr>
          <a:lstStyle/>
          <a:p>
            <a:pPr algn="ctr"/>
            <a:r>
              <a:rPr lang="en-US" sz="1400" dirty="0">
                <a:solidFill>
                  <a:srgbClr val="FF0000"/>
                </a:solidFill>
              </a:rPr>
              <a:t> A veterinarian </a:t>
            </a:r>
            <a:r>
              <a:rPr lang="en-US" sz="1400" dirty="0" smtClean="0">
                <a:solidFill>
                  <a:srgbClr val="FF0000"/>
                </a:solidFill>
              </a:rPr>
              <a:t>must </a:t>
            </a:r>
            <a:r>
              <a:rPr lang="en-US" sz="1400" dirty="0">
                <a:solidFill>
                  <a:srgbClr val="FF0000"/>
                </a:solidFill>
              </a:rPr>
              <a:t>certify experiments that involve supplemental nutrition, </a:t>
            </a:r>
            <a:r>
              <a:rPr lang="en-US" sz="1400" dirty="0" smtClean="0">
                <a:solidFill>
                  <a:srgbClr val="FF0000"/>
                </a:solidFill>
              </a:rPr>
              <a:t>administration </a:t>
            </a:r>
            <a:r>
              <a:rPr lang="en-US" sz="1400" dirty="0">
                <a:solidFill>
                  <a:srgbClr val="FF0000"/>
                </a:solidFill>
              </a:rPr>
              <a:t>of prescription drugs and/or </a:t>
            </a:r>
            <a:r>
              <a:rPr lang="en-US" sz="1400" dirty="0" smtClean="0">
                <a:solidFill>
                  <a:srgbClr val="FF0000"/>
                </a:solidFill>
              </a:rPr>
              <a:t>activities </a:t>
            </a:r>
            <a:r>
              <a:rPr lang="en-US" sz="1400" dirty="0">
                <a:solidFill>
                  <a:srgbClr val="FF0000"/>
                </a:solidFill>
              </a:rPr>
              <a:t>that </a:t>
            </a:r>
            <a:r>
              <a:rPr lang="en-US" sz="1400" dirty="0" smtClean="0">
                <a:solidFill>
                  <a:srgbClr val="FF0000"/>
                </a:solidFill>
              </a:rPr>
              <a:t>would </a:t>
            </a:r>
            <a:r>
              <a:rPr lang="en-US" sz="1400" dirty="0">
                <a:solidFill>
                  <a:srgbClr val="FF0000"/>
                </a:solidFill>
              </a:rPr>
              <a:t>not be ordinarily encountered in the animal’s daily life.</a:t>
            </a:r>
          </a:p>
        </p:txBody>
      </p:sp>
      <p:sp>
        <p:nvSpPr>
          <p:cNvPr id="8" name="TextBox 7"/>
          <p:cNvSpPr txBox="1"/>
          <p:nvPr/>
        </p:nvSpPr>
        <p:spPr>
          <a:xfrm>
            <a:off x="3886200" y="2112138"/>
            <a:ext cx="3879183" cy="276999"/>
          </a:xfrm>
          <a:prstGeom prst="rect">
            <a:avLst/>
          </a:prstGeom>
          <a:noFill/>
        </p:spPr>
        <p:txBody>
          <a:bodyPr wrap="square" rtlCol="0">
            <a:spAutoFit/>
          </a:bodyPr>
          <a:lstStyle/>
          <a:p>
            <a:r>
              <a:rPr lang="en-US" sz="1200" dirty="0" smtClean="0">
                <a:solidFill>
                  <a:srgbClr val="FF0000"/>
                </a:solidFill>
              </a:rPr>
              <a:t>Provide </a:t>
            </a:r>
            <a:r>
              <a:rPr lang="en-US" sz="1200" dirty="0">
                <a:solidFill>
                  <a:srgbClr val="FF0000"/>
                </a:solidFill>
              </a:rPr>
              <a:t>specific details. </a:t>
            </a:r>
            <a:endParaRPr lang="en-US" sz="1100" dirty="0">
              <a:solidFill>
                <a:srgbClr val="FF0000"/>
              </a:solidFill>
            </a:endParaRPr>
          </a:p>
        </p:txBody>
      </p:sp>
      <p:sp>
        <p:nvSpPr>
          <p:cNvPr id="9" name="TextBox 8"/>
          <p:cNvSpPr txBox="1"/>
          <p:nvPr/>
        </p:nvSpPr>
        <p:spPr>
          <a:xfrm>
            <a:off x="152401" y="311645"/>
            <a:ext cx="3200400" cy="2646878"/>
          </a:xfrm>
          <a:prstGeom prst="rect">
            <a:avLst/>
          </a:prstGeom>
          <a:noFill/>
        </p:spPr>
        <p:txBody>
          <a:bodyPr wrap="square" rtlCol="0">
            <a:spAutoFit/>
          </a:bodyPr>
          <a:lstStyle/>
          <a:p>
            <a:pPr algn="ctr"/>
            <a:r>
              <a:rPr lang="en-US" sz="1400" dirty="0">
                <a:solidFill>
                  <a:srgbClr val="FF0000"/>
                </a:solidFill>
              </a:rPr>
              <a:t>Animals must be housed in a clean, ventilated, comfortable </a:t>
            </a:r>
            <a:r>
              <a:rPr lang="en-US" sz="1400" dirty="0" smtClean="0">
                <a:solidFill>
                  <a:srgbClr val="FF0000"/>
                </a:solidFill>
              </a:rPr>
              <a:t>environment </a:t>
            </a:r>
            <a:r>
              <a:rPr lang="en-US" sz="1400" dirty="0">
                <a:solidFill>
                  <a:srgbClr val="FF0000"/>
                </a:solidFill>
              </a:rPr>
              <a:t>appropriate for the species. They must be given a continuous, clean (uncontaminated) water and food supply. Cages, pens and fish tanks must be cleaned frequently. Proper care must be provided at all times, including weekends, holidays, and vacation periods. Animals must be observed daily to assess their health and well-being.  </a:t>
            </a:r>
          </a:p>
          <a:p>
            <a:endParaRPr lang="en-US" sz="1200" dirty="0"/>
          </a:p>
        </p:txBody>
      </p:sp>
      <p:sp>
        <p:nvSpPr>
          <p:cNvPr id="10" name="TextBox 9"/>
          <p:cNvSpPr txBox="1"/>
          <p:nvPr/>
        </p:nvSpPr>
        <p:spPr>
          <a:xfrm>
            <a:off x="152401" y="3377201"/>
            <a:ext cx="3111363" cy="954107"/>
          </a:xfrm>
          <a:prstGeom prst="rect">
            <a:avLst/>
          </a:prstGeom>
          <a:noFill/>
        </p:spPr>
        <p:txBody>
          <a:bodyPr wrap="square" rtlCol="0">
            <a:spAutoFit/>
          </a:bodyPr>
          <a:lstStyle/>
          <a:p>
            <a:pPr algn="ctr"/>
            <a:r>
              <a:rPr lang="en-US" sz="1400" dirty="0">
                <a:solidFill>
                  <a:srgbClr val="FF0000"/>
                </a:solidFill>
              </a:rPr>
              <a:t>No vertebrate animal deaths due to the experimental </a:t>
            </a:r>
            <a:r>
              <a:rPr lang="en-US" sz="1400" dirty="0" smtClean="0">
                <a:solidFill>
                  <a:srgbClr val="FF0000"/>
                </a:solidFill>
              </a:rPr>
              <a:t>procedures </a:t>
            </a:r>
            <a:r>
              <a:rPr lang="en-US" sz="1400" dirty="0">
                <a:solidFill>
                  <a:srgbClr val="FF0000"/>
                </a:solidFill>
              </a:rPr>
              <a:t>are permitted in any group or subgroup. Such a </a:t>
            </a:r>
            <a:r>
              <a:rPr lang="en-US" sz="1400" dirty="0" smtClean="0">
                <a:solidFill>
                  <a:srgbClr val="FF0000"/>
                </a:solidFill>
              </a:rPr>
              <a:t>project </a:t>
            </a:r>
            <a:r>
              <a:rPr lang="en-US" sz="1400" dirty="0">
                <a:solidFill>
                  <a:srgbClr val="FF0000"/>
                </a:solidFill>
              </a:rPr>
              <a:t>will fail to qualify for competition.</a:t>
            </a:r>
          </a:p>
        </p:txBody>
      </p:sp>
    </p:spTree>
    <p:extLst>
      <p:ext uri="{BB962C8B-B14F-4D97-AF65-F5344CB8AC3E}">
        <p14:creationId xmlns:p14="http://schemas.microsoft.com/office/powerpoint/2010/main" val="202925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2400"/>
            <a:ext cx="5572125"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304800"/>
            <a:ext cx="3352800" cy="1169551"/>
          </a:xfrm>
          <a:prstGeom prst="rect">
            <a:avLst/>
          </a:prstGeom>
          <a:noFill/>
        </p:spPr>
        <p:txBody>
          <a:bodyPr wrap="square" rtlCol="0">
            <a:spAutoFit/>
          </a:bodyPr>
          <a:lstStyle/>
          <a:p>
            <a:pPr algn="ctr"/>
            <a:r>
              <a:rPr lang="en-US" sz="1200" dirty="0">
                <a:solidFill>
                  <a:srgbClr val="FF0000"/>
                </a:solidFill>
              </a:rPr>
              <a:t> </a:t>
            </a:r>
            <a:r>
              <a:rPr lang="en-US" sz="1400" dirty="0">
                <a:solidFill>
                  <a:srgbClr val="FF0000"/>
                </a:solidFill>
              </a:rPr>
              <a:t>Institutional Animal Care and Use Committee (IACUC</a:t>
            </a:r>
            <a:r>
              <a:rPr lang="en-US" sz="1400" dirty="0" smtClean="0">
                <a:solidFill>
                  <a:srgbClr val="FF0000"/>
                </a:solidFill>
              </a:rPr>
              <a:t>) approval is required for ALL projects involving animals in a </a:t>
            </a:r>
            <a:r>
              <a:rPr lang="en-US" sz="1400" dirty="0">
                <a:solidFill>
                  <a:srgbClr val="FF0000"/>
                </a:solidFill>
              </a:rPr>
              <a:t>R</a:t>
            </a:r>
            <a:r>
              <a:rPr lang="en-US" sz="1400" dirty="0" smtClean="0">
                <a:solidFill>
                  <a:srgbClr val="FF0000"/>
                </a:solidFill>
              </a:rPr>
              <a:t>egulated </a:t>
            </a:r>
            <a:r>
              <a:rPr lang="en-US" sz="1400" dirty="0">
                <a:solidFill>
                  <a:srgbClr val="FF0000"/>
                </a:solidFill>
              </a:rPr>
              <a:t>R</a:t>
            </a:r>
            <a:r>
              <a:rPr lang="en-US" sz="1400" dirty="0" smtClean="0">
                <a:solidFill>
                  <a:srgbClr val="FF0000"/>
                </a:solidFill>
              </a:rPr>
              <a:t>esearch Institution BEFORE the project begins.</a:t>
            </a:r>
            <a:endParaRPr lang="en-US" sz="1400" dirty="0">
              <a:solidFill>
                <a:srgbClr val="FF0000"/>
              </a:solidFill>
            </a:endParaRPr>
          </a:p>
        </p:txBody>
      </p:sp>
      <p:sp>
        <p:nvSpPr>
          <p:cNvPr id="6" name="TextBox 5"/>
          <p:cNvSpPr txBox="1"/>
          <p:nvPr/>
        </p:nvSpPr>
        <p:spPr>
          <a:xfrm>
            <a:off x="4185335" y="661042"/>
            <a:ext cx="4939863" cy="692497"/>
          </a:xfrm>
          <a:prstGeom prst="rect">
            <a:avLst/>
          </a:prstGeom>
          <a:noFill/>
        </p:spPr>
        <p:txBody>
          <a:bodyPr wrap="square" rtlCol="0">
            <a:spAutoFit/>
          </a:bodyPr>
          <a:lstStyle/>
          <a:p>
            <a:r>
              <a:rPr lang="en-US" sz="1300" dirty="0" smtClean="0">
                <a:solidFill>
                  <a:srgbClr val="FF0000"/>
                </a:solidFill>
              </a:rPr>
              <a:t>The student’s name must be written clearly and be easy to read.</a:t>
            </a:r>
          </a:p>
          <a:p>
            <a:r>
              <a:rPr lang="en-US" sz="1300" dirty="0" smtClean="0">
                <a:solidFill>
                  <a:srgbClr val="FF0000"/>
                </a:solidFill>
              </a:rPr>
              <a:t>The project title must be the same on all forms and the research plan.</a:t>
            </a:r>
          </a:p>
          <a:p>
            <a:r>
              <a:rPr lang="en-US" sz="1300" dirty="0">
                <a:solidFill>
                  <a:srgbClr val="FF0000"/>
                </a:solidFill>
              </a:rPr>
              <a:t>	</a:t>
            </a:r>
            <a:r>
              <a:rPr lang="en-US" sz="1300" dirty="0" smtClean="0">
                <a:solidFill>
                  <a:srgbClr val="FF0000"/>
                </a:solidFill>
              </a:rPr>
              <a:t>	       Required</a:t>
            </a:r>
            <a:endParaRPr lang="en-US" sz="1300" dirty="0">
              <a:solidFill>
                <a:srgbClr val="FF0000"/>
              </a:solidFill>
            </a:endParaRPr>
          </a:p>
        </p:txBody>
      </p:sp>
      <p:sp>
        <p:nvSpPr>
          <p:cNvPr id="5" name="TextBox 4"/>
          <p:cNvSpPr txBox="1"/>
          <p:nvPr/>
        </p:nvSpPr>
        <p:spPr>
          <a:xfrm>
            <a:off x="3429000" y="5382882"/>
            <a:ext cx="5410200" cy="523220"/>
          </a:xfrm>
          <a:prstGeom prst="rect">
            <a:avLst/>
          </a:prstGeom>
          <a:noFill/>
        </p:spPr>
        <p:txBody>
          <a:bodyPr wrap="square" rtlCol="0">
            <a:spAutoFit/>
          </a:bodyPr>
          <a:lstStyle/>
          <a:p>
            <a:r>
              <a:rPr lang="en-US" sz="1400" dirty="0" smtClean="0">
                <a:solidFill>
                  <a:srgbClr val="FF0000"/>
                </a:solidFill>
              </a:rPr>
              <a:t>REQUIRED. The letter must show an approval date before the start date on Form 1B</a:t>
            </a:r>
            <a:endParaRPr lang="en-US" sz="1400" dirty="0">
              <a:solidFill>
                <a:srgbClr val="FF0000"/>
              </a:solidFill>
            </a:endParaRPr>
          </a:p>
        </p:txBody>
      </p:sp>
      <p:sp>
        <p:nvSpPr>
          <p:cNvPr id="7" name="TextBox 6"/>
          <p:cNvSpPr txBox="1"/>
          <p:nvPr/>
        </p:nvSpPr>
        <p:spPr>
          <a:xfrm>
            <a:off x="5562600" y="5926884"/>
            <a:ext cx="2819400" cy="523220"/>
          </a:xfrm>
          <a:prstGeom prst="rect">
            <a:avLst/>
          </a:prstGeom>
          <a:noFill/>
        </p:spPr>
        <p:txBody>
          <a:bodyPr wrap="square" rtlCol="0">
            <a:spAutoFit/>
          </a:bodyPr>
          <a:lstStyle/>
          <a:p>
            <a:r>
              <a:rPr lang="en-US" sz="1400" dirty="0" smtClean="0">
                <a:solidFill>
                  <a:srgbClr val="FF0000"/>
                </a:solidFill>
              </a:rPr>
              <a:t>The Qualified Scientist will sign this form when the project is completed.</a:t>
            </a:r>
            <a:endParaRPr lang="en-US" sz="1400" dirty="0">
              <a:solidFill>
                <a:srgbClr val="FF0000"/>
              </a:solidFill>
            </a:endParaRPr>
          </a:p>
        </p:txBody>
      </p:sp>
      <p:sp>
        <p:nvSpPr>
          <p:cNvPr id="9" name="TextBox 8"/>
          <p:cNvSpPr txBox="1"/>
          <p:nvPr/>
        </p:nvSpPr>
        <p:spPr>
          <a:xfrm>
            <a:off x="457200" y="2819400"/>
            <a:ext cx="2121914" cy="2246769"/>
          </a:xfrm>
          <a:prstGeom prst="rect">
            <a:avLst/>
          </a:prstGeom>
          <a:noFill/>
          <a:ln>
            <a:solidFill>
              <a:schemeClr val="accent1"/>
            </a:solidFill>
          </a:ln>
        </p:spPr>
        <p:txBody>
          <a:bodyPr wrap="square" rtlCol="0">
            <a:spAutoFit/>
          </a:bodyPr>
          <a:lstStyle/>
          <a:p>
            <a:pPr algn="ctr"/>
            <a:endParaRPr lang="en-US" sz="1400" dirty="0">
              <a:solidFill>
                <a:srgbClr val="FF0000"/>
              </a:solidFill>
            </a:endParaRPr>
          </a:p>
          <a:p>
            <a:pPr algn="ctr"/>
            <a:endParaRPr lang="en-US" sz="1400" dirty="0" smtClean="0">
              <a:solidFill>
                <a:srgbClr val="FF0000"/>
              </a:solidFill>
            </a:endParaRPr>
          </a:p>
          <a:p>
            <a:pPr algn="ctr"/>
            <a:r>
              <a:rPr lang="en-US" sz="1400" dirty="0" smtClean="0">
                <a:solidFill>
                  <a:srgbClr val="FF0000"/>
                </a:solidFill>
              </a:rPr>
              <a:t>ISEF Rules for which projects must be conducted at a Regulated </a:t>
            </a:r>
            <a:r>
              <a:rPr lang="en-US" sz="1400" dirty="0">
                <a:solidFill>
                  <a:srgbClr val="FF0000"/>
                </a:solidFill>
              </a:rPr>
              <a:t>R</a:t>
            </a:r>
            <a:r>
              <a:rPr lang="en-US" sz="1400" dirty="0" smtClean="0">
                <a:solidFill>
                  <a:srgbClr val="FF0000"/>
                </a:solidFill>
              </a:rPr>
              <a:t>esearch </a:t>
            </a:r>
            <a:r>
              <a:rPr lang="en-US" sz="1400" dirty="0" smtClean="0">
                <a:solidFill>
                  <a:srgbClr val="FF0000"/>
                </a:solidFill>
              </a:rPr>
              <a:t>Institution </a:t>
            </a:r>
            <a:r>
              <a:rPr lang="en-US" sz="1400" dirty="0" smtClean="0">
                <a:solidFill>
                  <a:srgbClr val="FF0000"/>
                </a:solidFill>
              </a:rPr>
              <a:t>can be found at </a:t>
            </a:r>
          </a:p>
          <a:p>
            <a:pPr algn="ctr"/>
            <a:r>
              <a:rPr lang="en-US" sz="1400" dirty="0">
                <a:solidFill>
                  <a:srgbClr val="FF0000"/>
                </a:solidFill>
                <a:hlinkClick r:id="rId3"/>
              </a:rPr>
              <a:t>https://</a:t>
            </a:r>
            <a:r>
              <a:rPr lang="en-US" sz="1400" dirty="0" smtClean="0">
                <a:solidFill>
                  <a:srgbClr val="FF0000"/>
                </a:solidFill>
                <a:hlinkClick r:id="rId3"/>
              </a:rPr>
              <a:t>member.societyforscience.org</a:t>
            </a:r>
            <a:endParaRPr lang="en-US" sz="1400" dirty="0" smtClean="0">
              <a:solidFill>
                <a:srgbClr val="FF0000"/>
              </a:solidFill>
            </a:endParaRPr>
          </a:p>
          <a:p>
            <a:pPr algn="ctr"/>
            <a:r>
              <a:rPr lang="en-US" sz="1400" dirty="0" smtClean="0">
                <a:solidFill>
                  <a:srgbClr val="FF0000"/>
                </a:solidFill>
              </a:rPr>
              <a:t>Rules, pages 12-13</a:t>
            </a:r>
          </a:p>
        </p:txBody>
      </p:sp>
      <p:pic>
        <p:nvPicPr>
          <p:cNvPr id="10" name="Picture 2" descr="C:\Users\Becky\AppData\Local\Microsoft\Windows\Temporary Internet Files\Content.IE5\NHGGYKOO\MC90043523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141" y="2823646"/>
            <a:ext cx="325783" cy="40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939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hlinkClick r:id="rId2"/>
              </a:rPr>
              <a:t>Potentially hazardous biological agents</a:t>
            </a:r>
            <a:r>
              <a:rPr lang="en-US" dirty="0" smtClean="0"/>
              <a:t/>
            </a:r>
            <a:br>
              <a:rPr lang="en-US" dirty="0" smtClean="0"/>
            </a:br>
            <a:endParaRPr lang="en-US" dirty="0"/>
          </a:p>
        </p:txBody>
      </p:sp>
      <p:sp>
        <p:nvSpPr>
          <p:cNvPr id="3" name="Content Placeholder 2"/>
          <p:cNvSpPr>
            <a:spLocks noGrp="1"/>
          </p:cNvSpPr>
          <p:nvPr>
            <p:ph idx="1"/>
          </p:nvPr>
        </p:nvSpPr>
        <p:spPr>
          <a:xfrm>
            <a:off x="495300" y="762000"/>
            <a:ext cx="8305800" cy="2514600"/>
          </a:xfrm>
        </p:spPr>
        <p:txBody>
          <a:bodyPr>
            <a:noAutofit/>
          </a:bodyPr>
          <a:lstStyle/>
          <a:p>
            <a:pPr marL="0" indent="0">
              <a:lnSpc>
                <a:spcPct val="150000"/>
              </a:lnSpc>
              <a:spcBef>
                <a:spcPts val="0"/>
              </a:spcBef>
              <a:buNone/>
            </a:pPr>
            <a:r>
              <a:rPr lang="en-US" sz="1400" dirty="0" smtClean="0"/>
              <a:t>In your Research Plan describe </a:t>
            </a:r>
            <a:r>
              <a:rPr lang="en-US" sz="1400" dirty="0"/>
              <a:t>Biosafety Level Assessment process and </a:t>
            </a:r>
            <a:r>
              <a:rPr lang="en-US" sz="1400" dirty="0" smtClean="0"/>
              <a:t>the </a:t>
            </a:r>
            <a:r>
              <a:rPr lang="en-US" sz="1400" dirty="0"/>
              <a:t>BSL determination</a:t>
            </a:r>
          </a:p>
          <a:p>
            <a:pPr marL="0" indent="0">
              <a:lnSpc>
                <a:spcPct val="150000"/>
              </a:lnSpc>
              <a:spcBef>
                <a:spcPts val="0"/>
              </a:spcBef>
              <a:buNone/>
            </a:pPr>
            <a:r>
              <a:rPr lang="en-US" sz="1400" dirty="0"/>
              <a:t>• Give source of agent, source of </a:t>
            </a:r>
            <a:r>
              <a:rPr lang="en-US" sz="1400" dirty="0" smtClean="0"/>
              <a:t>specific </a:t>
            </a:r>
            <a:r>
              <a:rPr lang="en-US" sz="1400" dirty="0"/>
              <a:t>cell line, </a:t>
            </a:r>
            <a:r>
              <a:rPr lang="en-US" sz="1400" dirty="0" smtClean="0"/>
              <a:t>etc.. </a:t>
            </a:r>
            <a:endParaRPr lang="en-US" sz="1400" dirty="0"/>
          </a:p>
          <a:p>
            <a:pPr marL="0" indent="0">
              <a:lnSpc>
                <a:spcPct val="150000"/>
              </a:lnSpc>
              <a:spcBef>
                <a:spcPts val="0"/>
              </a:spcBef>
              <a:buNone/>
            </a:pPr>
            <a:r>
              <a:rPr lang="en-US" sz="1400" dirty="0"/>
              <a:t>• Detail safety precautions</a:t>
            </a:r>
          </a:p>
          <a:p>
            <a:pPr marL="0" indent="0">
              <a:lnSpc>
                <a:spcPct val="150000"/>
              </a:lnSpc>
              <a:spcBef>
                <a:spcPts val="0"/>
              </a:spcBef>
              <a:buNone/>
            </a:pPr>
            <a:r>
              <a:rPr lang="en-US" sz="1400" dirty="0"/>
              <a:t>• Discuss methods of disposal </a:t>
            </a:r>
            <a:endParaRPr lang="en-US" sz="1400" dirty="0" smtClean="0"/>
          </a:p>
          <a:p>
            <a:pPr marL="0" indent="0">
              <a:lnSpc>
                <a:spcPct val="150000"/>
              </a:lnSpc>
              <a:spcBef>
                <a:spcPts val="0"/>
              </a:spcBef>
              <a:buNone/>
            </a:pPr>
            <a:r>
              <a:rPr lang="en-US" sz="1400" dirty="0" smtClean="0"/>
              <a:t>Bibliography and Form 3 –</a:t>
            </a:r>
          </a:p>
          <a:p>
            <a:pPr marL="0" indent="0">
              <a:lnSpc>
                <a:spcPct val="150000"/>
              </a:lnSpc>
              <a:spcBef>
                <a:spcPts val="0"/>
              </a:spcBef>
              <a:buNone/>
            </a:pPr>
            <a:r>
              <a:rPr lang="en-US" sz="1400" dirty="0"/>
              <a:t>	</a:t>
            </a:r>
            <a:r>
              <a:rPr lang="en-US" sz="1400" dirty="0" smtClean="0"/>
              <a:t>a. include the source of the organism</a:t>
            </a:r>
          </a:p>
          <a:p>
            <a:pPr marL="0" indent="0">
              <a:lnSpc>
                <a:spcPct val="150000"/>
              </a:lnSpc>
              <a:spcBef>
                <a:spcPts val="0"/>
              </a:spcBef>
              <a:buNone/>
            </a:pPr>
            <a:r>
              <a:rPr lang="en-US" sz="1400" dirty="0"/>
              <a:t>	</a:t>
            </a:r>
            <a:r>
              <a:rPr lang="en-US" sz="1400" dirty="0" smtClean="0"/>
              <a:t>b. lab policies and procedures</a:t>
            </a:r>
          </a:p>
          <a:p>
            <a:pPr marL="0" indent="0">
              <a:lnSpc>
                <a:spcPct val="150000"/>
              </a:lnSpc>
              <a:spcBef>
                <a:spcPts val="0"/>
              </a:spcBef>
              <a:buNone/>
            </a:pPr>
            <a:r>
              <a:rPr lang="en-US" sz="1400" dirty="0"/>
              <a:t>	</a:t>
            </a:r>
            <a:r>
              <a:rPr lang="en-US" sz="1400" dirty="0" smtClean="0"/>
              <a:t>c. Rules page 22, 1, 3, &amp; 4.</a:t>
            </a:r>
          </a:p>
          <a:p>
            <a:pPr marL="0" indent="0">
              <a:lnSpc>
                <a:spcPct val="150000"/>
              </a:lnSpc>
              <a:spcBef>
                <a:spcPts val="0"/>
              </a:spcBef>
              <a:buNone/>
            </a:pPr>
            <a:endParaRPr lang="en-US" sz="1400" dirty="0" smtClean="0"/>
          </a:p>
          <a:p>
            <a:pPr marL="0" indent="0">
              <a:lnSpc>
                <a:spcPct val="150000"/>
              </a:lnSpc>
              <a:spcBef>
                <a:spcPts val="0"/>
              </a:spcBef>
              <a:buNone/>
            </a:pPr>
            <a:endParaRPr lang="en-US" sz="1400" dirty="0"/>
          </a:p>
          <a:p>
            <a:pPr marL="0" indent="0">
              <a:lnSpc>
                <a:spcPct val="150000"/>
              </a:lnSpc>
              <a:spcBef>
                <a:spcPts val="0"/>
              </a:spcBef>
              <a:buNone/>
            </a:pPr>
            <a:endParaRPr lang="en-US" sz="1400" dirty="0" smtClean="0"/>
          </a:p>
          <a:p>
            <a:pPr marL="0" indent="0">
              <a:lnSpc>
                <a:spcPct val="150000"/>
              </a:lnSpc>
              <a:spcBef>
                <a:spcPts val="0"/>
              </a:spcBef>
              <a:buNone/>
            </a:pPr>
            <a:endParaRPr lang="en-US" sz="1400" dirty="0"/>
          </a:p>
          <a:p>
            <a:pPr marL="0" indent="0">
              <a:lnSpc>
                <a:spcPct val="150000"/>
              </a:lnSpc>
              <a:spcBef>
                <a:spcPts val="0"/>
              </a:spcBef>
              <a:buNone/>
            </a:pPr>
            <a:endParaRPr lang="en-US" sz="1400" dirty="0" smtClean="0"/>
          </a:p>
          <a:p>
            <a:pPr marL="0" indent="0">
              <a:lnSpc>
                <a:spcPct val="150000"/>
              </a:lnSpc>
              <a:spcBef>
                <a:spcPts val="0"/>
              </a:spcBef>
              <a:buNone/>
            </a:pPr>
            <a:endParaRPr lang="en-US" sz="1400" dirty="0"/>
          </a:p>
          <a:p>
            <a:pPr marL="0" indent="0">
              <a:lnSpc>
                <a:spcPct val="150000"/>
              </a:lnSpc>
              <a:spcBef>
                <a:spcPts val="0"/>
              </a:spcBef>
              <a:buNone/>
            </a:pPr>
            <a:endParaRPr lang="en-US" sz="1400" dirty="0" smtClean="0"/>
          </a:p>
          <a:p>
            <a:pPr marL="0" indent="0" algn="ctr">
              <a:lnSpc>
                <a:spcPct val="150000"/>
              </a:lnSpc>
              <a:spcBef>
                <a:spcPts val="0"/>
              </a:spcBef>
              <a:buNone/>
            </a:pPr>
            <a:r>
              <a:rPr lang="en-US" sz="2000" b="1" dirty="0" smtClean="0"/>
              <a:t>Florida Sate SEF requires the BSL Safety Checklist</a:t>
            </a:r>
            <a:endParaRPr lang="en-US" sz="2000" b="1" dirty="0"/>
          </a:p>
        </p:txBody>
      </p:sp>
      <p:sp>
        <p:nvSpPr>
          <p:cNvPr id="7" name="Rectangle 6"/>
          <p:cNvSpPr/>
          <p:nvPr/>
        </p:nvSpPr>
        <p:spPr>
          <a:xfrm>
            <a:off x="152400" y="3583219"/>
            <a:ext cx="8610600" cy="1477328"/>
          </a:xfrm>
          <a:prstGeom prst="rect">
            <a:avLst/>
          </a:prstGeom>
          <a:ln>
            <a:solidFill>
              <a:srgbClr val="FF0000"/>
            </a:solidFill>
          </a:ln>
        </p:spPr>
        <p:txBody>
          <a:bodyPr wrap="square">
            <a:spAutoFit/>
          </a:bodyPr>
          <a:lstStyle/>
          <a:p>
            <a:pPr algn="ctr"/>
            <a:r>
              <a:rPr lang="en-US" sz="1200" dirty="0"/>
              <a:t> </a:t>
            </a:r>
            <a:r>
              <a:rPr lang="en-US" dirty="0"/>
              <a:t>Experimentation involving the culturing of potentially </a:t>
            </a:r>
            <a:r>
              <a:rPr lang="en-US" dirty="0" smtClean="0"/>
              <a:t>hazardous </a:t>
            </a:r>
            <a:r>
              <a:rPr lang="en-US" dirty="0"/>
              <a:t>biological agents, even BSL-1 organisms, is </a:t>
            </a:r>
            <a:r>
              <a:rPr lang="en-US" dirty="0" smtClean="0"/>
              <a:t> </a:t>
            </a:r>
            <a:r>
              <a:rPr lang="en-US" b="1" i="1" dirty="0" smtClean="0"/>
              <a:t>prohibited</a:t>
            </a:r>
            <a:r>
              <a:rPr lang="en-US" dirty="0" smtClean="0"/>
              <a:t> </a:t>
            </a:r>
            <a:r>
              <a:rPr lang="en-US" b="1" i="1" u="sng" dirty="0"/>
              <a:t>in a home environment</a:t>
            </a:r>
            <a:r>
              <a:rPr lang="en-US" dirty="0"/>
              <a:t>. However, specimens </a:t>
            </a:r>
            <a:r>
              <a:rPr lang="en-US" dirty="0" smtClean="0"/>
              <a:t>may </a:t>
            </a:r>
            <a:r>
              <a:rPr lang="en-US" dirty="0"/>
              <a:t>be collected at home as long as they are immediately </a:t>
            </a:r>
            <a:r>
              <a:rPr lang="en-US" dirty="0" smtClean="0"/>
              <a:t> transported </a:t>
            </a:r>
            <a:r>
              <a:rPr lang="en-US" dirty="0"/>
              <a:t>to a laboratory with the BSL </a:t>
            </a:r>
            <a:r>
              <a:rPr lang="en-US" dirty="0" smtClean="0"/>
              <a:t>containment.  Research </a:t>
            </a:r>
            <a:r>
              <a:rPr lang="en-US" dirty="0"/>
              <a:t>determined to be at Biosafety Level 1 (BSL-1) </a:t>
            </a:r>
            <a:r>
              <a:rPr lang="en-US" dirty="0" smtClean="0"/>
              <a:t>must </a:t>
            </a:r>
            <a:r>
              <a:rPr lang="en-US" dirty="0"/>
              <a:t>be conducted in a BSL-1 or higher laboratory. </a:t>
            </a:r>
          </a:p>
        </p:txBody>
      </p:sp>
    </p:spTree>
    <p:extLst>
      <p:ext uri="{BB962C8B-B14F-4D97-AF65-F5344CB8AC3E}">
        <p14:creationId xmlns:p14="http://schemas.microsoft.com/office/powerpoint/2010/main" val="116176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56300"/>
            <a:ext cx="8077200" cy="3539430"/>
          </a:xfrm>
          <a:prstGeom prst="rect">
            <a:avLst/>
          </a:prstGeom>
          <a:noFill/>
        </p:spPr>
        <p:txBody>
          <a:bodyPr wrap="square" rtlCol="0">
            <a:spAutoFit/>
          </a:bodyPr>
          <a:lstStyle/>
          <a:p>
            <a:r>
              <a:rPr lang="en-US" sz="1400" u="sng" dirty="0" smtClean="0"/>
              <a:t>Exempt </a:t>
            </a:r>
            <a:r>
              <a:rPr lang="en-US" sz="1400" u="sng" dirty="0"/>
              <a:t>from prior SRC </a:t>
            </a:r>
            <a:r>
              <a:rPr lang="en-US" sz="1400" u="sng" dirty="0" smtClean="0"/>
              <a:t>review </a:t>
            </a:r>
            <a:r>
              <a:rPr lang="en-US" sz="1400" u="sng" dirty="0"/>
              <a:t>and require no additional forms:</a:t>
            </a:r>
          </a:p>
          <a:p>
            <a:r>
              <a:rPr lang="en-US" sz="1400" dirty="0"/>
              <a:t>a. Studies involving baker’s yeast and brewer’s yeast, except </a:t>
            </a:r>
            <a:r>
              <a:rPr lang="en-US" sz="1400" dirty="0" smtClean="0"/>
              <a:t>when </a:t>
            </a:r>
            <a:r>
              <a:rPr lang="en-US" sz="1400" dirty="0"/>
              <a:t>used with rDNA studies.</a:t>
            </a:r>
          </a:p>
          <a:p>
            <a:r>
              <a:rPr lang="en-US" sz="1400" dirty="0"/>
              <a:t>b. Studies involving Lactobacillus, Bacillus thurgensis, </a:t>
            </a:r>
            <a:r>
              <a:rPr lang="en-US" sz="1400" dirty="0" smtClean="0"/>
              <a:t>nitrogen-fixing</a:t>
            </a:r>
            <a:r>
              <a:rPr lang="en-US" sz="1400" dirty="0"/>
              <a:t>, oil-eating bacteria, and algae-eating </a:t>
            </a:r>
            <a:r>
              <a:rPr lang="en-US" sz="1400" dirty="0" smtClean="0"/>
              <a:t>bacteria </a:t>
            </a:r>
            <a:r>
              <a:rPr lang="en-US" sz="1400" dirty="0"/>
              <a:t>introduced into their natural environment. (Not </a:t>
            </a:r>
            <a:r>
              <a:rPr lang="en-US" sz="1400" dirty="0" smtClean="0"/>
              <a:t>exempt </a:t>
            </a:r>
            <a:r>
              <a:rPr lang="en-US" sz="1400" dirty="0"/>
              <a:t>if cultured in a petri dish environment.)</a:t>
            </a:r>
          </a:p>
          <a:p>
            <a:r>
              <a:rPr lang="en-US" sz="1400" dirty="0"/>
              <a:t>c. Studies involving water or soil not concentrated in media </a:t>
            </a:r>
            <a:r>
              <a:rPr lang="en-US" sz="1400" dirty="0" smtClean="0"/>
              <a:t>conducive </a:t>
            </a:r>
            <a:r>
              <a:rPr lang="en-US" sz="1400" dirty="0"/>
              <a:t>to their growth </a:t>
            </a:r>
            <a:r>
              <a:rPr lang="en-US" sz="1400" dirty="0" smtClean="0"/>
              <a:t>(more </a:t>
            </a:r>
            <a:r>
              <a:rPr lang="en-US" sz="1400" dirty="0" smtClean="0"/>
              <a:t>specific </a:t>
            </a:r>
            <a:r>
              <a:rPr lang="en-US" sz="1400" dirty="0"/>
              <a:t>c rules </a:t>
            </a:r>
            <a:r>
              <a:rPr lang="en-US" sz="1400" dirty="0" smtClean="0"/>
              <a:t>may apply</a:t>
            </a:r>
            <a:r>
              <a:rPr lang="en-US" sz="1400" dirty="0"/>
              <a:t>).</a:t>
            </a:r>
          </a:p>
          <a:p>
            <a:r>
              <a:rPr lang="en-US" sz="1400" dirty="0"/>
              <a:t>d. Studies of mold growth on food items if the experiment is </a:t>
            </a:r>
            <a:r>
              <a:rPr lang="en-US" sz="1400" dirty="0" smtClean="0"/>
              <a:t>terminated </a:t>
            </a:r>
            <a:r>
              <a:rPr lang="en-US" sz="1400" dirty="0"/>
              <a:t>at the </a:t>
            </a:r>
            <a:r>
              <a:rPr lang="en-US" sz="1400" dirty="0" smtClean="0"/>
              <a:t>first </a:t>
            </a:r>
            <a:r>
              <a:rPr lang="en-US" sz="1400" dirty="0"/>
              <a:t>evidence of mold.</a:t>
            </a:r>
          </a:p>
          <a:p>
            <a:r>
              <a:rPr lang="en-US" sz="1400" dirty="0"/>
              <a:t>e. Studies of mushrooms and slime molds</a:t>
            </a:r>
            <a:r>
              <a:rPr lang="en-US" sz="1400" dirty="0" smtClean="0"/>
              <a:t>.</a:t>
            </a:r>
          </a:p>
          <a:p>
            <a:endParaRPr lang="en-US" sz="1400" dirty="0"/>
          </a:p>
          <a:p>
            <a:r>
              <a:rPr lang="en-US" sz="1400" u="sng" dirty="0"/>
              <a:t>2. </a:t>
            </a:r>
            <a:r>
              <a:rPr lang="en-US" sz="1400" u="sng" dirty="0" smtClean="0"/>
              <a:t>Exempt </a:t>
            </a:r>
            <a:r>
              <a:rPr lang="en-US" sz="1400" u="sng" dirty="0"/>
              <a:t>from prior SRC </a:t>
            </a:r>
            <a:r>
              <a:rPr lang="en-US" sz="1400" u="sng" dirty="0" smtClean="0"/>
              <a:t>review</a:t>
            </a:r>
            <a:r>
              <a:rPr lang="en-US" sz="1400" u="sng" dirty="0"/>
              <a:t>, but require a Risk Assessment Form 3:</a:t>
            </a:r>
          </a:p>
          <a:p>
            <a:r>
              <a:rPr lang="en-US" sz="1400" dirty="0"/>
              <a:t>a. Studies involving protists, archaea and similar </a:t>
            </a:r>
            <a:r>
              <a:rPr lang="en-US" sz="1400" dirty="0" smtClean="0"/>
              <a:t>microorganisms</a:t>
            </a:r>
            <a:r>
              <a:rPr lang="en-US" sz="1400" dirty="0"/>
              <a:t>.</a:t>
            </a:r>
          </a:p>
          <a:p>
            <a:r>
              <a:rPr lang="en-US" sz="1400" dirty="0"/>
              <a:t>b. Research using manure for composting, fuel production, or </a:t>
            </a:r>
            <a:r>
              <a:rPr lang="en-US" sz="1400" dirty="0" smtClean="0"/>
              <a:t>other </a:t>
            </a:r>
            <a:r>
              <a:rPr lang="en-US" sz="1400" dirty="0"/>
              <a:t>non-culturing experiments.</a:t>
            </a:r>
          </a:p>
          <a:p>
            <a:r>
              <a:rPr lang="en-US" sz="1400" dirty="0"/>
              <a:t>c. Commercially-available color change coliform water test </a:t>
            </a:r>
            <a:r>
              <a:rPr lang="en-US" sz="1400" dirty="0" smtClean="0"/>
              <a:t>kits</a:t>
            </a:r>
            <a:r>
              <a:rPr lang="en-US" sz="1400" dirty="0"/>
              <a:t>. These kits must remain sealed and must be properly </a:t>
            </a:r>
          </a:p>
          <a:p>
            <a:r>
              <a:rPr lang="en-US" sz="1400" dirty="0" smtClean="0"/>
              <a:t>disposed. </a:t>
            </a:r>
            <a:r>
              <a:rPr lang="en-US" sz="1400" dirty="0"/>
              <a:t>Studies involving decomposition of vertebrate organisms </a:t>
            </a:r>
            <a:r>
              <a:rPr lang="en-US" sz="1400" dirty="0" smtClean="0"/>
              <a:t>(</a:t>
            </a:r>
            <a:r>
              <a:rPr lang="en-US" sz="1400" dirty="0"/>
              <a:t>such as in forensic projects).</a:t>
            </a:r>
          </a:p>
          <a:p>
            <a:r>
              <a:rPr lang="en-US" sz="1400" dirty="0"/>
              <a:t>e. Studies with microbial fuel cells.</a:t>
            </a:r>
          </a:p>
        </p:txBody>
      </p:sp>
      <p:sp>
        <p:nvSpPr>
          <p:cNvPr id="5" name="TextBox 4"/>
          <p:cNvSpPr txBox="1"/>
          <p:nvPr/>
        </p:nvSpPr>
        <p:spPr>
          <a:xfrm>
            <a:off x="914400" y="4800600"/>
            <a:ext cx="7406515" cy="369332"/>
          </a:xfrm>
          <a:prstGeom prst="rect">
            <a:avLst/>
          </a:prstGeom>
          <a:noFill/>
        </p:spPr>
        <p:txBody>
          <a:bodyPr wrap="none" rtlCol="0">
            <a:spAutoFit/>
          </a:bodyPr>
          <a:lstStyle/>
          <a:p>
            <a:r>
              <a:rPr lang="en-US" dirty="0" smtClean="0"/>
              <a:t>Are you feeding, mixing, or opening?   Consider these to determine BSL level.</a:t>
            </a:r>
            <a:endParaRPr lang="en-US" dirty="0"/>
          </a:p>
        </p:txBody>
      </p:sp>
    </p:spTree>
    <p:extLst>
      <p:ext uri="{BB962C8B-B14F-4D97-AF65-F5344CB8AC3E}">
        <p14:creationId xmlns:p14="http://schemas.microsoft.com/office/powerpoint/2010/main" val="153958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79442"/>
            <a:ext cx="5591175" cy="625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0500" y="337829"/>
            <a:ext cx="2536866" cy="615553"/>
          </a:xfrm>
          <a:prstGeom prst="rect">
            <a:avLst/>
          </a:prstGeom>
          <a:noFill/>
        </p:spPr>
        <p:txBody>
          <a:bodyPr wrap="square" rtlCol="0">
            <a:spAutoFit/>
          </a:bodyPr>
          <a:lstStyle/>
          <a:p>
            <a:pPr algn="ctr"/>
            <a:r>
              <a:rPr lang="en-US" sz="1600" dirty="0" smtClean="0">
                <a:solidFill>
                  <a:srgbClr val="FF0000"/>
                </a:solidFill>
              </a:rPr>
              <a:t>The Scientist or Supervisor should complete this form</a:t>
            </a:r>
            <a:r>
              <a:rPr lang="en-US" dirty="0" smtClean="0">
                <a:solidFill>
                  <a:srgbClr val="FF0000"/>
                </a:solidFill>
              </a:rPr>
              <a:t>.</a:t>
            </a:r>
            <a:endParaRPr lang="en-US" dirty="0">
              <a:solidFill>
                <a:srgbClr val="FF0000"/>
              </a:solidFill>
            </a:endParaRPr>
          </a:p>
        </p:txBody>
      </p:sp>
      <p:sp>
        <p:nvSpPr>
          <p:cNvPr id="4" name="TextBox 3"/>
          <p:cNvSpPr txBox="1"/>
          <p:nvPr/>
        </p:nvSpPr>
        <p:spPr>
          <a:xfrm>
            <a:off x="533400" y="4651629"/>
            <a:ext cx="1752600" cy="1200329"/>
          </a:xfrm>
          <a:prstGeom prst="rect">
            <a:avLst/>
          </a:prstGeom>
          <a:noFill/>
        </p:spPr>
        <p:txBody>
          <a:bodyPr wrap="square" rtlCol="0">
            <a:spAutoFit/>
          </a:bodyPr>
          <a:lstStyle/>
          <a:p>
            <a:pPr algn="ctr"/>
            <a:r>
              <a:rPr lang="en-US" dirty="0" smtClean="0">
                <a:solidFill>
                  <a:srgbClr val="FF0000"/>
                </a:solidFill>
              </a:rPr>
              <a:t>DO NOT FILL THIS OUT.  This is for the SRC to complete.</a:t>
            </a:r>
            <a:endParaRPr lang="en-US" dirty="0">
              <a:solidFill>
                <a:srgbClr val="FF0000"/>
              </a:solidFill>
            </a:endParaRPr>
          </a:p>
        </p:txBody>
      </p:sp>
      <p:sp>
        <p:nvSpPr>
          <p:cNvPr id="5" name="Left Bracket 4"/>
          <p:cNvSpPr/>
          <p:nvPr/>
        </p:nvSpPr>
        <p:spPr>
          <a:xfrm>
            <a:off x="2362200" y="4419599"/>
            <a:ext cx="685800" cy="2117767"/>
          </a:xfrm>
          <a:prstGeom prst="leftBracke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3" name="TextBox 2"/>
          <p:cNvSpPr txBox="1"/>
          <p:nvPr/>
        </p:nvSpPr>
        <p:spPr>
          <a:xfrm>
            <a:off x="130134" y="1199603"/>
            <a:ext cx="2514600" cy="1077218"/>
          </a:xfrm>
          <a:prstGeom prst="rect">
            <a:avLst/>
          </a:prstGeom>
          <a:noFill/>
        </p:spPr>
        <p:txBody>
          <a:bodyPr wrap="square" rtlCol="0">
            <a:spAutoFit/>
          </a:bodyPr>
          <a:lstStyle/>
          <a:p>
            <a:pPr algn="ctr"/>
            <a:r>
              <a:rPr lang="en-US" sz="1600" dirty="0" smtClean="0">
                <a:solidFill>
                  <a:srgbClr val="FF0000"/>
                </a:solidFill>
              </a:rPr>
              <a:t>The Qualified Scientist must have at least a Master’s degree in the field or be a med tech in the lab.</a:t>
            </a:r>
            <a:endParaRPr lang="en-US" sz="1600" dirty="0">
              <a:solidFill>
                <a:srgbClr val="FF0000"/>
              </a:solidFill>
            </a:endParaRPr>
          </a:p>
        </p:txBody>
      </p:sp>
      <p:sp>
        <p:nvSpPr>
          <p:cNvPr id="6" name="TextBox 5"/>
          <p:cNvSpPr txBox="1"/>
          <p:nvPr/>
        </p:nvSpPr>
        <p:spPr>
          <a:xfrm>
            <a:off x="205344" y="2438400"/>
            <a:ext cx="2766456" cy="1569660"/>
          </a:xfrm>
          <a:prstGeom prst="rect">
            <a:avLst/>
          </a:prstGeom>
          <a:noFill/>
        </p:spPr>
        <p:txBody>
          <a:bodyPr wrap="square" rtlCol="0">
            <a:spAutoFit/>
          </a:bodyPr>
          <a:lstStyle/>
          <a:p>
            <a:pPr algn="ctr"/>
            <a:r>
              <a:rPr lang="en-US" sz="1600" dirty="0" smtClean="0">
                <a:solidFill>
                  <a:srgbClr val="FF0000"/>
                </a:solidFill>
              </a:rPr>
              <a:t>Junior level – the QS may subculture, but the student may not be in the lab and the research plan must specifically stat who is doing what.  Note on abstract.</a:t>
            </a:r>
            <a:endParaRPr lang="en-US" sz="1600" dirty="0">
              <a:solidFill>
                <a:srgbClr val="FF0000"/>
              </a:solidFill>
            </a:endParaRPr>
          </a:p>
        </p:txBody>
      </p:sp>
    </p:spTree>
    <p:extLst>
      <p:ext uri="{BB962C8B-B14F-4D97-AF65-F5344CB8AC3E}">
        <p14:creationId xmlns:p14="http://schemas.microsoft.com/office/powerpoint/2010/main" val="109964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219075"/>
            <a:ext cx="4857750" cy="641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81400" y="2687183"/>
            <a:ext cx="2755241" cy="369332"/>
          </a:xfrm>
          <a:prstGeom prst="rect">
            <a:avLst/>
          </a:prstGeom>
          <a:noFill/>
        </p:spPr>
        <p:txBody>
          <a:bodyPr wrap="none" rtlCol="0">
            <a:spAutoFit/>
          </a:bodyPr>
          <a:lstStyle/>
          <a:p>
            <a:r>
              <a:rPr lang="en-US" dirty="0" smtClean="0">
                <a:solidFill>
                  <a:srgbClr val="FF0000"/>
                </a:solidFill>
              </a:rPr>
              <a:t>Source </a:t>
            </a:r>
            <a:r>
              <a:rPr lang="en-US" u="sng" dirty="0" smtClean="0">
                <a:solidFill>
                  <a:srgbClr val="FF0000"/>
                </a:solidFill>
              </a:rPr>
              <a:t>and</a:t>
            </a:r>
            <a:r>
              <a:rPr lang="en-US" dirty="0" smtClean="0">
                <a:solidFill>
                  <a:srgbClr val="FF0000"/>
                </a:solidFill>
              </a:rPr>
              <a:t> catalog number</a:t>
            </a:r>
            <a:endParaRPr lang="en-US" dirty="0">
              <a:solidFill>
                <a:srgbClr val="FF0000"/>
              </a:solidFill>
            </a:endParaRPr>
          </a:p>
        </p:txBody>
      </p:sp>
      <p:sp>
        <p:nvSpPr>
          <p:cNvPr id="5" name="TextBox 4"/>
          <p:cNvSpPr txBox="1"/>
          <p:nvPr/>
        </p:nvSpPr>
        <p:spPr>
          <a:xfrm>
            <a:off x="5133184" y="4920734"/>
            <a:ext cx="1867691" cy="369332"/>
          </a:xfrm>
          <a:prstGeom prst="rect">
            <a:avLst/>
          </a:prstGeom>
          <a:noFill/>
        </p:spPr>
        <p:txBody>
          <a:bodyPr wrap="none" rtlCol="0">
            <a:spAutoFit/>
          </a:bodyPr>
          <a:lstStyle/>
          <a:p>
            <a:r>
              <a:rPr lang="en-US" dirty="0" smtClean="0">
                <a:solidFill>
                  <a:srgbClr val="FF0000"/>
                </a:solidFill>
              </a:rPr>
              <a:t>Before date on 1B</a:t>
            </a:r>
            <a:endParaRPr lang="en-US" dirty="0">
              <a:solidFill>
                <a:srgbClr val="FF0000"/>
              </a:solidFill>
            </a:endParaRPr>
          </a:p>
        </p:txBody>
      </p:sp>
      <p:sp>
        <p:nvSpPr>
          <p:cNvPr id="6" name="TextBox 5"/>
          <p:cNvSpPr txBox="1"/>
          <p:nvPr/>
        </p:nvSpPr>
        <p:spPr>
          <a:xfrm>
            <a:off x="228600" y="1219200"/>
            <a:ext cx="1600200" cy="2031325"/>
          </a:xfrm>
          <a:prstGeom prst="rect">
            <a:avLst/>
          </a:prstGeom>
          <a:noFill/>
        </p:spPr>
        <p:txBody>
          <a:bodyPr wrap="square" rtlCol="0">
            <a:spAutoFit/>
          </a:bodyPr>
          <a:lstStyle/>
          <a:p>
            <a:pPr algn="ctr"/>
            <a:r>
              <a:rPr lang="en-US" dirty="0" smtClean="0">
                <a:solidFill>
                  <a:srgbClr val="FF0000"/>
                </a:solidFill>
              </a:rPr>
              <a:t>If students are using fish for a tissue sample, they may not use fish that they have caught.</a:t>
            </a:r>
            <a:endParaRPr lang="en-US" dirty="0">
              <a:solidFill>
                <a:srgbClr val="FF0000"/>
              </a:solidFill>
            </a:endParaRPr>
          </a:p>
        </p:txBody>
      </p:sp>
    </p:spTree>
    <p:extLst>
      <p:ext uri="{BB962C8B-B14F-4D97-AF65-F5344CB8AC3E}">
        <p14:creationId xmlns:p14="http://schemas.microsoft.com/office/powerpoint/2010/main" val="19874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01000" cy="2362200"/>
          </a:xfrm>
        </p:spPr>
        <p:txBody>
          <a:bodyPr>
            <a:normAutofit/>
          </a:bodyPr>
          <a:lstStyle/>
          <a:p>
            <a:pPr fontAlgn="base"/>
            <a:r>
              <a:rPr lang="en-US" sz="3200" b="1" dirty="0" smtClean="0"/>
              <a:t>Do I need approval before I start my project?</a:t>
            </a:r>
            <a:r>
              <a:rPr lang="en-US" b="1" dirty="0" smtClean="0"/>
              <a:t/>
            </a:r>
            <a:br>
              <a:rPr lang="en-US" b="1" dirty="0" smtClean="0"/>
            </a:br>
            <a:r>
              <a:rPr lang="en-US" b="1" dirty="0" smtClean="0"/>
              <a:t/>
            </a:r>
            <a:br>
              <a:rPr lang="en-US" b="1" dirty="0" smtClean="0"/>
            </a:br>
            <a:r>
              <a:rPr lang="en-US" b="1" dirty="0" smtClean="0"/>
              <a:t>Yes! </a:t>
            </a:r>
            <a:endParaRPr lang="en-US" dirty="0"/>
          </a:p>
        </p:txBody>
      </p:sp>
      <p:sp>
        <p:nvSpPr>
          <p:cNvPr id="3" name="Subtitle 2"/>
          <p:cNvSpPr>
            <a:spLocks noGrp="1"/>
          </p:cNvSpPr>
          <p:nvPr>
            <p:ph type="subTitle" idx="1"/>
          </p:nvPr>
        </p:nvSpPr>
        <p:spPr>
          <a:xfrm>
            <a:off x="228600" y="3048000"/>
            <a:ext cx="8763000" cy="3429000"/>
          </a:xfrm>
        </p:spPr>
        <p:txBody>
          <a:bodyPr>
            <a:normAutofit fontScale="70000" lnSpcReduction="20000"/>
          </a:bodyPr>
          <a:lstStyle/>
          <a:p>
            <a:pPr fontAlgn="base"/>
            <a:r>
              <a:rPr lang="en-US" dirty="0" smtClean="0">
                <a:solidFill>
                  <a:schemeClr val="tx1"/>
                </a:solidFill>
              </a:rPr>
              <a:t>Before </a:t>
            </a:r>
            <a:r>
              <a:rPr lang="en-US" dirty="0">
                <a:solidFill>
                  <a:schemeClr val="tx1"/>
                </a:solidFill>
              </a:rPr>
              <a:t>you start your project </a:t>
            </a:r>
            <a:r>
              <a:rPr lang="en-US" dirty="0" smtClean="0">
                <a:solidFill>
                  <a:schemeClr val="tx1"/>
                </a:solidFill>
              </a:rPr>
              <a:t>you and your adult </a:t>
            </a:r>
            <a:r>
              <a:rPr lang="en-US" dirty="0">
                <a:solidFill>
                  <a:schemeClr val="tx1"/>
                </a:solidFill>
              </a:rPr>
              <a:t>sponsor </a:t>
            </a:r>
            <a:r>
              <a:rPr lang="en-US" dirty="0" smtClean="0">
                <a:solidFill>
                  <a:schemeClr val="tx1"/>
                </a:solidFill>
              </a:rPr>
              <a:t>must review the ISEF rules and your research plan. </a:t>
            </a:r>
          </a:p>
          <a:p>
            <a:pPr fontAlgn="base"/>
            <a:endParaRPr lang="en-US" dirty="0" smtClean="0">
              <a:solidFill>
                <a:schemeClr val="tx1"/>
              </a:solidFill>
            </a:endParaRPr>
          </a:p>
          <a:p>
            <a:pPr fontAlgn="base"/>
            <a:r>
              <a:rPr lang="en-US" dirty="0" smtClean="0">
                <a:solidFill>
                  <a:schemeClr val="tx1"/>
                </a:solidFill>
              </a:rPr>
              <a:t>Projects involving human subjects need IRB approval </a:t>
            </a:r>
            <a:r>
              <a:rPr lang="en-US" b="1" dirty="0" smtClean="0">
                <a:solidFill>
                  <a:schemeClr val="tx1"/>
                </a:solidFill>
              </a:rPr>
              <a:t>BEFORE</a:t>
            </a:r>
            <a:r>
              <a:rPr lang="en-US" dirty="0" smtClean="0">
                <a:solidFill>
                  <a:schemeClr val="tx1"/>
                </a:solidFill>
              </a:rPr>
              <a:t> you start.</a:t>
            </a:r>
          </a:p>
          <a:p>
            <a:pPr fontAlgn="base"/>
            <a:endParaRPr lang="en-US" dirty="0" smtClean="0">
              <a:solidFill>
                <a:schemeClr val="tx1"/>
              </a:solidFill>
            </a:endParaRPr>
          </a:p>
          <a:p>
            <a:pPr fontAlgn="base"/>
            <a:r>
              <a:rPr lang="en-US" dirty="0" smtClean="0">
                <a:solidFill>
                  <a:schemeClr val="tx1"/>
                </a:solidFill>
              </a:rPr>
              <a:t>Projects involving animals, </a:t>
            </a:r>
            <a:r>
              <a:rPr lang="en-US" dirty="0" smtClean="0">
                <a:solidFill>
                  <a:schemeClr val="tx1"/>
                </a:solidFill>
              </a:rPr>
              <a:t>potentially </a:t>
            </a:r>
            <a:r>
              <a:rPr lang="en-US" dirty="0" smtClean="0">
                <a:solidFill>
                  <a:schemeClr val="tx1"/>
                </a:solidFill>
              </a:rPr>
              <a:t>hazardous biological agents, hazardous chemicals, agents and activities need SRC approval </a:t>
            </a:r>
            <a:r>
              <a:rPr lang="en-US" b="1" dirty="0" smtClean="0">
                <a:solidFill>
                  <a:schemeClr val="tx1"/>
                </a:solidFill>
              </a:rPr>
              <a:t>BEFOR</a:t>
            </a:r>
            <a:r>
              <a:rPr lang="en-US" dirty="0" smtClean="0">
                <a:solidFill>
                  <a:schemeClr val="tx1"/>
                </a:solidFill>
              </a:rPr>
              <a:t>E you start.</a:t>
            </a:r>
          </a:p>
          <a:p>
            <a:pPr fontAlgn="base"/>
            <a:endParaRPr lang="en-US" dirty="0">
              <a:solidFill>
                <a:schemeClr val="tx1"/>
              </a:solidFill>
            </a:endParaRPr>
          </a:p>
          <a:p>
            <a:pPr fontAlgn="base"/>
            <a:r>
              <a:rPr lang="en-US" b="1" i="1" u="sng" dirty="0" smtClean="0">
                <a:solidFill>
                  <a:schemeClr val="tx1"/>
                </a:solidFill>
                <a:effectLst>
                  <a:outerShdw blurRad="38100" dist="38100" dir="2700000" algn="tl">
                    <a:srgbClr val="000000">
                      <a:alpha val="43137"/>
                    </a:srgbClr>
                  </a:outerShdw>
                </a:effectLst>
              </a:rPr>
              <a:t>ALL</a:t>
            </a:r>
            <a:r>
              <a:rPr lang="en-US" dirty="0" smtClean="0">
                <a:solidFill>
                  <a:schemeClr val="tx1"/>
                </a:solidFill>
              </a:rPr>
              <a:t> changes and revisions must be approved </a:t>
            </a:r>
            <a:r>
              <a:rPr lang="en-US" b="1" dirty="0" smtClean="0">
                <a:solidFill>
                  <a:schemeClr val="tx1"/>
                </a:solidFill>
              </a:rPr>
              <a:t>BEFORE</a:t>
            </a:r>
            <a:r>
              <a:rPr lang="en-US" dirty="0" smtClean="0">
                <a:solidFill>
                  <a:schemeClr val="tx1"/>
                </a:solidFill>
              </a:rPr>
              <a:t> you make them.</a:t>
            </a:r>
          </a:p>
        </p:txBody>
      </p:sp>
    </p:spTree>
    <p:extLst>
      <p:ext uri="{BB962C8B-B14F-4D97-AF65-F5344CB8AC3E}">
        <p14:creationId xmlns:p14="http://schemas.microsoft.com/office/powerpoint/2010/main" val="2010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 y="304800"/>
            <a:ext cx="8267700" cy="7924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Projects with hazardous chemicals, activities &amp; devices must be reviewed by SRC</a:t>
            </a:r>
            <a:endParaRPr lang="en-US" sz="3200" b="1" dirty="0"/>
          </a:p>
        </p:txBody>
      </p:sp>
      <p:sp>
        <p:nvSpPr>
          <p:cNvPr id="5" name="Rectangle 4"/>
          <p:cNvSpPr/>
          <p:nvPr/>
        </p:nvSpPr>
        <p:spPr>
          <a:xfrm>
            <a:off x="357249" y="1524000"/>
            <a:ext cx="8001000" cy="4939814"/>
          </a:xfrm>
          <a:prstGeom prst="rect">
            <a:avLst/>
          </a:prstGeom>
        </p:spPr>
        <p:txBody>
          <a:bodyPr wrap="square">
            <a:spAutoFit/>
          </a:bodyPr>
          <a:lstStyle/>
          <a:p>
            <a:pPr>
              <a:lnSpc>
                <a:spcPct val="150000"/>
              </a:lnSpc>
            </a:pPr>
            <a:r>
              <a:rPr lang="en-US" sz="1400" dirty="0" smtClean="0"/>
              <a:t>In your Research Plan describe </a:t>
            </a:r>
            <a:r>
              <a:rPr lang="en-US" sz="1400" dirty="0"/>
              <a:t>Risk Assessment process and results</a:t>
            </a:r>
          </a:p>
          <a:p>
            <a:pPr>
              <a:lnSpc>
                <a:spcPct val="150000"/>
              </a:lnSpc>
            </a:pPr>
            <a:r>
              <a:rPr lang="en-US" sz="1400" dirty="0"/>
              <a:t>• Detail chemical concentrations and drug dosages</a:t>
            </a:r>
          </a:p>
          <a:p>
            <a:pPr>
              <a:lnSpc>
                <a:spcPct val="150000"/>
              </a:lnSpc>
            </a:pPr>
            <a:r>
              <a:rPr lang="en-US" sz="1400" dirty="0"/>
              <a:t>• Describe safety precautions and procedures to minimize risk</a:t>
            </a:r>
          </a:p>
          <a:p>
            <a:pPr>
              <a:lnSpc>
                <a:spcPct val="150000"/>
              </a:lnSpc>
            </a:pPr>
            <a:r>
              <a:rPr lang="en-US" sz="1400" dirty="0"/>
              <a:t>• Discuss methods of </a:t>
            </a:r>
            <a:r>
              <a:rPr lang="en-US" sz="1400" dirty="0" smtClean="0"/>
              <a:t>disposal</a:t>
            </a:r>
          </a:p>
          <a:p>
            <a:pPr>
              <a:lnSpc>
                <a:spcPct val="150000"/>
              </a:lnSpc>
            </a:pPr>
            <a:r>
              <a:rPr lang="en-US" sz="1400" dirty="0"/>
              <a:t>MSDS are now SDS and no longer have a numeric rating.  Guidelines will be sent from State SEF.</a:t>
            </a:r>
          </a:p>
          <a:p>
            <a:pPr>
              <a:lnSpc>
                <a:spcPct val="150000"/>
              </a:lnSpc>
            </a:pPr>
            <a:endParaRPr lang="en-US" sz="1400" dirty="0" smtClean="0"/>
          </a:p>
          <a:p>
            <a:pPr>
              <a:lnSpc>
                <a:spcPct val="150000"/>
              </a:lnSpc>
            </a:pPr>
            <a:endParaRPr lang="en-US" sz="1400" dirty="0"/>
          </a:p>
          <a:p>
            <a:pPr>
              <a:lnSpc>
                <a:spcPct val="150000"/>
              </a:lnSpc>
            </a:pPr>
            <a:r>
              <a:rPr lang="en-US" sz="1400" dirty="0" smtClean="0"/>
              <a:t>Consider if the exposure is greater than minimal risk. </a:t>
            </a:r>
          </a:p>
          <a:p>
            <a:pPr>
              <a:lnSpc>
                <a:spcPct val="150000"/>
              </a:lnSpc>
            </a:pPr>
            <a:endParaRPr lang="en-US" sz="1400" dirty="0"/>
          </a:p>
          <a:p>
            <a:pPr>
              <a:lnSpc>
                <a:spcPct val="150000"/>
              </a:lnSpc>
            </a:pPr>
            <a:r>
              <a:rPr lang="en-US" sz="1400" dirty="0" smtClean="0"/>
              <a:t> If the maximum power of a projectile is greater than that which can be thrown by a human arm (including paintballs, trebuchets, sling shots, air rifles, </a:t>
            </a:r>
            <a:r>
              <a:rPr lang="en-US" sz="1400" dirty="0" smtClean="0"/>
              <a:t>etc.) </a:t>
            </a:r>
            <a:r>
              <a:rPr lang="en-US" sz="1400" dirty="0" smtClean="0"/>
              <a:t>testing must be conducted at a range and supervised by a licensed range safety officer (a copy of credentials must be attached).</a:t>
            </a:r>
          </a:p>
          <a:p>
            <a:pPr>
              <a:lnSpc>
                <a:spcPct val="150000"/>
              </a:lnSpc>
            </a:pPr>
            <a:endParaRPr lang="en-US" sz="1400" dirty="0"/>
          </a:p>
          <a:p>
            <a:pPr>
              <a:lnSpc>
                <a:spcPct val="150000"/>
              </a:lnSpc>
            </a:pPr>
            <a:r>
              <a:rPr lang="en-US" sz="1400" dirty="0" smtClean="0"/>
              <a:t>Research plan must be specific regarding safety.</a:t>
            </a:r>
            <a:endParaRPr lang="en-US" sz="1400" dirty="0"/>
          </a:p>
          <a:p>
            <a:pPr>
              <a:lnSpc>
                <a:spcPct val="150000"/>
              </a:lnSpc>
            </a:pPr>
            <a:endParaRPr lang="en-US" sz="1400" dirty="0"/>
          </a:p>
        </p:txBody>
      </p:sp>
    </p:spTree>
    <p:extLst>
      <p:ext uri="{BB962C8B-B14F-4D97-AF65-F5344CB8AC3E}">
        <p14:creationId xmlns:p14="http://schemas.microsoft.com/office/powerpoint/2010/main" val="3665736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76200"/>
            <a:ext cx="7238999"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76600" y="1881353"/>
            <a:ext cx="5397063" cy="738664"/>
          </a:xfrm>
          <a:prstGeom prst="rect">
            <a:avLst/>
          </a:prstGeom>
          <a:noFill/>
        </p:spPr>
        <p:txBody>
          <a:bodyPr wrap="square" rtlCol="0">
            <a:spAutoFit/>
          </a:bodyPr>
          <a:lstStyle/>
          <a:p>
            <a:r>
              <a:rPr lang="en-US" sz="1400" dirty="0" smtClean="0">
                <a:solidFill>
                  <a:srgbClr val="FF0000"/>
                </a:solidFill>
              </a:rPr>
              <a:t>The student’s name must be written clearly and be easy to read.</a:t>
            </a:r>
          </a:p>
          <a:p>
            <a:endParaRPr lang="en-US" sz="1400" dirty="0">
              <a:solidFill>
                <a:srgbClr val="FF0000"/>
              </a:solidFill>
            </a:endParaRPr>
          </a:p>
          <a:p>
            <a:r>
              <a:rPr lang="en-US" sz="1400" dirty="0" smtClean="0">
                <a:solidFill>
                  <a:srgbClr val="FF0000"/>
                </a:solidFill>
              </a:rPr>
              <a:t>The project title must be the same on all forms and the research plan.</a:t>
            </a:r>
            <a:endParaRPr lang="en-US" sz="1400" dirty="0">
              <a:solidFill>
                <a:srgbClr val="FF0000"/>
              </a:solidFill>
            </a:endParaRPr>
          </a:p>
        </p:txBody>
      </p:sp>
      <p:sp>
        <p:nvSpPr>
          <p:cNvPr id="5" name="TextBox 4"/>
          <p:cNvSpPr txBox="1"/>
          <p:nvPr/>
        </p:nvSpPr>
        <p:spPr>
          <a:xfrm>
            <a:off x="141890" y="3505200"/>
            <a:ext cx="1447800" cy="1384995"/>
          </a:xfrm>
          <a:prstGeom prst="rect">
            <a:avLst/>
          </a:prstGeom>
          <a:noFill/>
        </p:spPr>
        <p:txBody>
          <a:bodyPr wrap="square" rtlCol="0">
            <a:spAutoFit/>
          </a:bodyPr>
          <a:lstStyle/>
          <a:p>
            <a:pPr algn="ctr"/>
            <a:r>
              <a:rPr lang="en-US" sz="1400" dirty="0" smtClean="0">
                <a:solidFill>
                  <a:srgbClr val="FF0000"/>
                </a:solidFill>
              </a:rPr>
              <a:t>If any of these are checked your project will need additional review BEFORE you start.</a:t>
            </a:r>
            <a:endParaRPr lang="en-US" sz="1400" dirty="0">
              <a:solidFill>
                <a:srgbClr val="FF0000"/>
              </a:solidFill>
            </a:endParaRPr>
          </a:p>
        </p:txBody>
      </p:sp>
      <p:cxnSp>
        <p:nvCxnSpPr>
          <p:cNvPr id="7" name="Straight Arrow Connector 6"/>
          <p:cNvCxnSpPr/>
          <p:nvPr/>
        </p:nvCxnSpPr>
        <p:spPr>
          <a:xfrm>
            <a:off x="1447800" y="3657600"/>
            <a:ext cx="3048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4007" y="5840968"/>
            <a:ext cx="2112578" cy="738664"/>
          </a:xfrm>
          <a:prstGeom prst="rect">
            <a:avLst/>
          </a:prstGeom>
          <a:noFill/>
        </p:spPr>
        <p:txBody>
          <a:bodyPr wrap="square" rtlCol="0">
            <a:spAutoFit/>
          </a:bodyPr>
          <a:lstStyle/>
          <a:p>
            <a:r>
              <a:rPr lang="en-US" sz="1400" dirty="0" smtClean="0">
                <a:solidFill>
                  <a:srgbClr val="FF0000"/>
                </a:solidFill>
              </a:rPr>
              <a:t>These two are needed only under certain circumstances</a:t>
            </a:r>
            <a:endParaRPr lang="en-US" sz="1400" dirty="0">
              <a:solidFill>
                <a:srgbClr val="FF0000"/>
              </a:solidFill>
            </a:endParaRPr>
          </a:p>
        </p:txBody>
      </p:sp>
      <p:cxnSp>
        <p:nvCxnSpPr>
          <p:cNvPr id="14" name="Straight Arrow Connector 13"/>
          <p:cNvCxnSpPr/>
          <p:nvPr/>
        </p:nvCxnSpPr>
        <p:spPr>
          <a:xfrm flipV="1">
            <a:off x="1752600" y="6019802"/>
            <a:ext cx="685800" cy="1904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72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1000"/>
            <a:ext cx="6096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388620"/>
            <a:ext cx="2209800" cy="1015663"/>
          </a:xfrm>
          <a:prstGeom prst="rect">
            <a:avLst/>
          </a:prstGeom>
          <a:noFill/>
        </p:spPr>
        <p:txBody>
          <a:bodyPr wrap="square" rtlCol="0">
            <a:spAutoFit/>
          </a:bodyPr>
          <a:lstStyle/>
          <a:p>
            <a:pPr algn="ctr"/>
            <a:r>
              <a:rPr lang="en-US" sz="1200" dirty="0" smtClean="0">
                <a:solidFill>
                  <a:srgbClr val="FF0000"/>
                </a:solidFill>
              </a:rPr>
              <a:t>All projects that involve people, samples from people, surveys, or interviews need to be approved by your school IRB </a:t>
            </a:r>
            <a:r>
              <a:rPr lang="en-US" sz="1200" b="1" i="1" u="sng" dirty="0" smtClean="0">
                <a:solidFill>
                  <a:srgbClr val="FF0000"/>
                </a:solidFill>
              </a:rPr>
              <a:t>BEFORE</a:t>
            </a:r>
            <a:r>
              <a:rPr lang="en-US" sz="1200" dirty="0" smtClean="0">
                <a:solidFill>
                  <a:srgbClr val="FF0000"/>
                </a:solidFill>
              </a:rPr>
              <a:t> you start.</a:t>
            </a:r>
            <a:endParaRPr lang="en-US" sz="1200" dirty="0">
              <a:solidFill>
                <a:srgbClr val="FF0000"/>
              </a:solidFill>
            </a:endParaRPr>
          </a:p>
        </p:txBody>
      </p:sp>
      <p:sp>
        <p:nvSpPr>
          <p:cNvPr id="5" name="TextBox 4"/>
          <p:cNvSpPr txBox="1"/>
          <p:nvPr/>
        </p:nvSpPr>
        <p:spPr>
          <a:xfrm>
            <a:off x="190500" y="1524000"/>
            <a:ext cx="2362200" cy="1015663"/>
          </a:xfrm>
          <a:prstGeom prst="rect">
            <a:avLst/>
          </a:prstGeom>
          <a:noFill/>
        </p:spPr>
        <p:txBody>
          <a:bodyPr wrap="square" rtlCol="0">
            <a:spAutoFit/>
          </a:bodyPr>
          <a:lstStyle/>
          <a:p>
            <a:pPr algn="ctr"/>
            <a:r>
              <a:rPr lang="en-US" sz="1200" dirty="0" smtClean="0">
                <a:solidFill>
                  <a:srgbClr val="FF0000"/>
                </a:solidFill>
              </a:rPr>
              <a:t>There are very specific and strict ISEF rules that MUST be followed for animal projects (vertebrates).  These projects need SRC approval </a:t>
            </a:r>
            <a:r>
              <a:rPr lang="en-US" sz="1200" b="1" i="1" u="sng" dirty="0" smtClean="0">
                <a:solidFill>
                  <a:srgbClr val="FF0000"/>
                </a:solidFill>
              </a:rPr>
              <a:t>BEFORE</a:t>
            </a:r>
            <a:r>
              <a:rPr lang="en-US" sz="1200" dirty="0" smtClean="0">
                <a:solidFill>
                  <a:srgbClr val="FF0000"/>
                </a:solidFill>
              </a:rPr>
              <a:t> you start. </a:t>
            </a:r>
            <a:endParaRPr lang="en-US" sz="1200" dirty="0">
              <a:solidFill>
                <a:srgbClr val="FF0000"/>
              </a:solidFill>
            </a:endParaRPr>
          </a:p>
        </p:txBody>
      </p:sp>
      <p:sp>
        <p:nvSpPr>
          <p:cNvPr id="8" name="TextBox 7"/>
          <p:cNvSpPr txBox="1"/>
          <p:nvPr/>
        </p:nvSpPr>
        <p:spPr>
          <a:xfrm>
            <a:off x="68580" y="2743200"/>
            <a:ext cx="2476500" cy="830997"/>
          </a:xfrm>
          <a:prstGeom prst="rect">
            <a:avLst/>
          </a:prstGeom>
          <a:noFill/>
        </p:spPr>
        <p:txBody>
          <a:bodyPr wrap="square" rtlCol="0">
            <a:spAutoFit/>
          </a:bodyPr>
          <a:lstStyle/>
          <a:p>
            <a:pPr algn="ctr"/>
            <a:r>
              <a:rPr lang="en-US" sz="1200" dirty="0" smtClean="0">
                <a:solidFill>
                  <a:srgbClr val="FF0000"/>
                </a:solidFill>
              </a:rPr>
              <a:t>There are very specific and strict ISEF rules that MUST be followed for PHBA projects.  These projects need SRC approval </a:t>
            </a:r>
            <a:r>
              <a:rPr lang="en-US" sz="1200" b="1" i="1" u="sng" dirty="0" smtClean="0">
                <a:solidFill>
                  <a:srgbClr val="FF0000"/>
                </a:solidFill>
              </a:rPr>
              <a:t>BEFORE</a:t>
            </a:r>
            <a:r>
              <a:rPr lang="en-US" sz="1200" dirty="0" smtClean="0">
                <a:solidFill>
                  <a:srgbClr val="FF0000"/>
                </a:solidFill>
              </a:rPr>
              <a:t> you start. </a:t>
            </a:r>
            <a:endParaRPr lang="en-US" sz="1200" dirty="0">
              <a:solidFill>
                <a:srgbClr val="FF0000"/>
              </a:solidFill>
            </a:endParaRPr>
          </a:p>
        </p:txBody>
      </p:sp>
      <p:sp>
        <p:nvSpPr>
          <p:cNvPr id="9" name="TextBox 8"/>
          <p:cNvSpPr txBox="1"/>
          <p:nvPr/>
        </p:nvSpPr>
        <p:spPr>
          <a:xfrm>
            <a:off x="5989320" y="5369629"/>
            <a:ext cx="2705100" cy="276999"/>
          </a:xfrm>
          <a:prstGeom prst="rect">
            <a:avLst/>
          </a:prstGeom>
          <a:noFill/>
        </p:spPr>
        <p:txBody>
          <a:bodyPr wrap="square" rtlCol="0">
            <a:spAutoFit/>
          </a:bodyPr>
          <a:lstStyle/>
          <a:p>
            <a:pPr algn="ctr"/>
            <a:r>
              <a:rPr lang="en-US" sz="1200" dirty="0" smtClean="0">
                <a:solidFill>
                  <a:srgbClr val="FF0000"/>
                </a:solidFill>
              </a:rPr>
              <a:t>The date should be </a:t>
            </a:r>
            <a:r>
              <a:rPr lang="en-US" sz="1200" b="1" i="1" u="sng" dirty="0" smtClean="0">
                <a:solidFill>
                  <a:srgbClr val="FF0000"/>
                </a:solidFill>
              </a:rPr>
              <a:t>BEFORE</a:t>
            </a:r>
            <a:r>
              <a:rPr lang="en-US" sz="1200" dirty="0" smtClean="0">
                <a:solidFill>
                  <a:srgbClr val="FF0000"/>
                </a:solidFill>
              </a:rPr>
              <a:t> you start. </a:t>
            </a:r>
            <a:endParaRPr lang="en-US" sz="1200" dirty="0">
              <a:solidFill>
                <a:srgbClr val="FF0000"/>
              </a:solidFill>
            </a:endParaRPr>
          </a:p>
        </p:txBody>
      </p:sp>
      <p:sp>
        <p:nvSpPr>
          <p:cNvPr id="6" name="TextBox 5"/>
          <p:cNvSpPr txBox="1"/>
          <p:nvPr/>
        </p:nvSpPr>
        <p:spPr>
          <a:xfrm>
            <a:off x="106680" y="3984634"/>
            <a:ext cx="2590800" cy="2123658"/>
          </a:xfrm>
          <a:prstGeom prst="rect">
            <a:avLst/>
          </a:prstGeom>
          <a:noFill/>
        </p:spPr>
        <p:txBody>
          <a:bodyPr wrap="square" rtlCol="0">
            <a:spAutoFit/>
          </a:bodyPr>
          <a:lstStyle/>
          <a:p>
            <a:pPr algn="ctr"/>
            <a:r>
              <a:rPr lang="en-US" sz="1200" dirty="0">
                <a:solidFill>
                  <a:srgbClr val="FF0000"/>
                </a:solidFill>
              </a:rPr>
              <a:t>These include substances and devices that are regulated by </a:t>
            </a:r>
            <a:r>
              <a:rPr lang="en-US" sz="1200" dirty="0" smtClean="0">
                <a:solidFill>
                  <a:srgbClr val="FF0000"/>
                </a:solidFill>
              </a:rPr>
              <a:t>law</a:t>
            </a:r>
            <a:r>
              <a:rPr lang="en-US" sz="1200" dirty="0">
                <a:solidFill>
                  <a:srgbClr val="FF0000"/>
                </a:solidFill>
              </a:rPr>
              <a:t>, </a:t>
            </a:r>
            <a:r>
              <a:rPr lang="en-US" sz="1200" dirty="0" smtClean="0">
                <a:solidFill>
                  <a:srgbClr val="FF0000"/>
                </a:solidFill>
              </a:rPr>
              <a:t>such prescription </a:t>
            </a:r>
            <a:r>
              <a:rPr lang="en-US" sz="1200" dirty="0">
                <a:solidFill>
                  <a:srgbClr val="FF0000"/>
                </a:solidFill>
              </a:rPr>
              <a:t>drugs, alcohol, tobacco, firearms and explosives. Hazardous activities are those that involve a level of risk above and beyond that encountered in </a:t>
            </a:r>
            <a:r>
              <a:rPr lang="en-US" sz="1200" dirty="0" smtClean="0">
                <a:solidFill>
                  <a:srgbClr val="FF0000"/>
                </a:solidFill>
              </a:rPr>
              <a:t>everyday </a:t>
            </a:r>
            <a:r>
              <a:rPr lang="en-US" sz="1200" dirty="0">
                <a:solidFill>
                  <a:srgbClr val="FF0000"/>
                </a:solidFill>
              </a:rPr>
              <a:t>life</a:t>
            </a:r>
            <a:r>
              <a:rPr lang="en-US" sz="1200" dirty="0" smtClean="0">
                <a:solidFill>
                  <a:srgbClr val="FF0000"/>
                </a:solidFill>
              </a:rPr>
              <a:t>. No additional approval is needed, but they require </a:t>
            </a:r>
            <a:r>
              <a:rPr lang="en-US" sz="1200" dirty="0">
                <a:solidFill>
                  <a:srgbClr val="FF0000"/>
                </a:solidFill>
              </a:rPr>
              <a:t>direct supervision by a Designated </a:t>
            </a:r>
            <a:r>
              <a:rPr lang="en-US" sz="1200" dirty="0" smtClean="0">
                <a:solidFill>
                  <a:srgbClr val="FF0000"/>
                </a:solidFill>
              </a:rPr>
              <a:t>Supervisor</a:t>
            </a:r>
          </a:p>
          <a:p>
            <a:pPr algn="ctr"/>
            <a:r>
              <a:rPr lang="en-US" sz="1200" dirty="0" smtClean="0">
                <a:solidFill>
                  <a:srgbClr val="FF0000"/>
                </a:solidFill>
              </a:rPr>
              <a:t> or Qualified Scientist.</a:t>
            </a:r>
            <a:endParaRPr lang="en-US" sz="1200" dirty="0">
              <a:solidFill>
                <a:srgbClr val="FF0000"/>
              </a:solidFill>
            </a:endParaRPr>
          </a:p>
        </p:txBody>
      </p:sp>
      <p:cxnSp>
        <p:nvCxnSpPr>
          <p:cNvPr id="11" name="Straight Arrow Connector 10"/>
          <p:cNvCxnSpPr/>
          <p:nvPr/>
        </p:nvCxnSpPr>
        <p:spPr>
          <a:xfrm flipV="1">
            <a:off x="2362200" y="2743200"/>
            <a:ext cx="24003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362200" y="1524000"/>
            <a:ext cx="2286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362200" y="4191000"/>
            <a:ext cx="2286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156460" y="609600"/>
            <a:ext cx="39624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211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Sponsor</a:t>
            </a:r>
            <a:endParaRPr lang="en-US" dirty="0"/>
          </a:p>
        </p:txBody>
      </p:sp>
      <p:sp>
        <p:nvSpPr>
          <p:cNvPr id="4" name="Content Placeholder 3"/>
          <p:cNvSpPr txBox="1">
            <a:spLocks noGrp="1"/>
          </p:cNvSpPr>
          <p:nvPr>
            <p:ph idx="1"/>
          </p:nvPr>
        </p:nvSpPr>
        <p:spPr>
          <a:xfrm>
            <a:off x="457200" y="1600200"/>
            <a:ext cx="8229600" cy="3736407"/>
          </a:xfrm>
          <a:prstGeom prst="rect">
            <a:avLst/>
          </a:prstGeom>
          <a:solidFill>
            <a:schemeClr val="accent3">
              <a:lumMod val="60000"/>
              <a:lumOff val="40000"/>
            </a:schemeClr>
          </a:solidFill>
        </p:spPr>
        <p:txBody>
          <a:bodyPr wrap="square" rtlCol="0">
            <a:spAutoFit/>
          </a:bodyPr>
          <a:lstStyle/>
          <a:p>
            <a:r>
              <a:rPr lang="en-US" dirty="0">
                <a:solidFill>
                  <a:srgbClr val="FF0000"/>
                </a:solidFill>
              </a:rPr>
              <a:t>An Adult Sponsor may be a teacher, parent, professor, and/or other professional scientist in whose lab the student is working. </a:t>
            </a:r>
            <a:endParaRPr lang="en-US" dirty="0" smtClean="0">
              <a:solidFill>
                <a:srgbClr val="FF0000"/>
              </a:solidFill>
            </a:endParaRPr>
          </a:p>
          <a:p>
            <a:endParaRPr lang="en-US" dirty="0">
              <a:solidFill>
                <a:srgbClr val="FF0000"/>
              </a:solidFill>
            </a:endParaRPr>
          </a:p>
          <a:p>
            <a:r>
              <a:rPr lang="en-US" dirty="0" smtClean="0">
                <a:solidFill>
                  <a:srgbClr val="FF0000"/>
                </a:solidFill>
              </a:rPr>
              <a:t>This </a:t>
            </a:r>
            <a:r>
              <a:rPr lang="en-US" dirty="0">
                <a:solidFill>
                  <a:srgbClr val="FF0000"/>
                </a:solidFill>
              </a:rPr>
              <a:t>individual </a:t>
            </a:r>
            <a:r>
              <a:rPr lang="en-US" b="1" i="1" u="sng" dirty="0">
                <a:solidFill>
                  <a:srgbClr val="FF0000"/>
                </a:solidFill>
              </a:rPr>
              <a:t>must </a:t>
            </a:r>
            <a:r>
              <a:rPr lang="en-US" dirty="0">
                <a:solidFill>
                  <a:srgbClr val="FF0000"/>
                </a:solidFill>
              </a:rPr>
              <a:t>have a solid background in science and should have close contact with the student during the course of the project.</a:t>
            </a:r>
            <a:r>
              <a:rPr lang="en-US" dirty="0"/>
              <a:t> </a:t>
            </a:r>
          </a:p>
        </p:txBody>
      </p:sp>
    </p:spTree>
    <p:extLst>
      <p:ext uri="{BB962C8B-B14F-4D97-AF65-F5344CB8AC3E}">
        <p14:creationId xmlns:p14="http://schemas.microsoft.com/office/powerpoint/2010/main" val="233532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399"/>
            <a:ext cx="7010400" cy="6643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81400" y="710020"/>
            <a:ext cx="2438400" cy="307777"/>
          </a:xfrm>
          <a:prstGeom prst="rect">
            <a:avLst/>
          </a:prstGeom>
          <a:noFill/>
        </p:spPr>
        <p:txBody>
          <a:bodyPr wrap="square" rtlCol="0">
            <a:spAutoFit/>
          </a:bodyPr>
          <a:lstStyle/>
          <a:p>
            <a:r>
              <a:rPr lang="en-US" sz="1400" dirty="0" smtClean="0">
                <a:solidFill>
                  <a:srgbClr val="FF0000"/>
                </a:solidFill>
              </a:rPr>
              <a:t>Student’s name clearly written</a:t>
            </a:r>
            <a:endParaRPr lang="en-US" sz="1400" dirty="0">
              <a:solidFill>
                <a:srgbClr val="FF0000"/>
              </a:solidFill>
            </a:endParaRPr>
          </a:p>
        </p:txBody>
      </p:sp>
      <p:sp>
        <p:nvSpPr>
          <p:cNvPr id="4" name="TextBox 3"/>
          <p:cNvSpPr txBox="1"/>
          <p:nvPr/>
        </p:nvSpPr>
        <p:spPr>
          <a:xfrm>
            <a:off x="2697423" y="975307"/>
            <a:ext cx="3333750" cy="276999"/>
          </a:xfrm>
          <a:prstGeom prst="rect">
            <a:avLst/>
          </a:prstGeom>
          <a:noFill/>
        </p:spPr>
        <p:txBody>
          <a:bodyPr wrap="square" rtlCol="0">
            <a:spAutoFit/>
          </a:bodyPr>
          <a:lstStyle/>
          <a:p>
            <a:r>
              <a:rPr lang="en-US" sz="1200" dirty="0" smtClean="0">
                <a:solidFill>
                  <a:srgbClr val="FF0000"/>
                </a:solidFill>
              </a:rPr>
              <a:t>The best contact email (Student’s  or parent’s )</a:t>
            </a:r>
            <a:endParaRPr lang="en-US" sz="1200" dirty="0">
              <a:solidFill>
                <a:srgbClr val="FF0000"/>
              </a:solidFill>
            </a:endParaRPr>
          </a:p>
        </p:txBody>
      </p:sp>
      <p:sp>
        <p:nvSpPr>
          <p:cNvPr id="2" name="TextBox 1"/>
          <p:cNvSpPr txBox="1"/>
          <p:nvPr/>
        </p:nvSpPr>
        <p:spPr>
          <a:xfrm>
            <a:off x="6560183" y="975307"/>
            <a:ext cx="1551900" cy="276999"/>
          </a:xfrm>
          <a:prstGeom prst="rect">
            <a:avLst/>
          </a:prstGeom>
          <a:noFill/>
        </p:spPr>
        <p:txBody>
          <a:bodyPr wrap="none" rtlCol="0">
            <a:spAutoFit/>
          </a:bodyPr>
          <a:lstStyle/>
          <a:p>
            <a:r>
              <a:rPr lang="en-US" sz="1200" dirty="0" smtClean="0">
                <a:solidFill>
                  <a:srgbClr val="FF0000"/>
                </a:solidFill>
              </a:rPr>
              <a:t>Student’s  </a:t>
            </a:r>
            <a:r>
              <a:rPr lang="en-US" sz="1200" dirty="0">
                <a:solidFill>
                  <a:srgbClr val="FF0000"/>
                </a:solidFill>
              </a:rPr>
              <a:t>or parent’s </a:t>
            </a:r>
            <a:endParaRPr lang="en-US" dirty="0"/>
          </a:p>
        </p:txBody>
      </p:sp>
      <p:sp>
        <p:nvSpPr>
          <p:cNvPr id="5" name="TextBox 4"/>
          <p:cNvSpPr txBox="1"/>
          <p:nvPr/>
        </p:nvSpPr>
        <p:spPr>
          <a:xfrm>
            <a:off x="3200400" y="1580613"/>
            <a:ext cx="5279779" cy="369332"/>
          </a:xfrm>
          <a:prstGeom prst="rect">
            <a:avLst/>
          </a:prstGeom>
          <a:noFill/>
        </p:spPr>
        <p:txBody>
          <a:bodyPr wrap="none" rtlCol="0">
            <a:spAutoFit/>
          </a:bodyPr>
          <a:lstStyle/>
          <a:p>
            <a:r>
              <a:rPr lang="en-US" sz="1400" dirty="0">
                <a:solidFill>
                  <a:srgbClr val="FF0000"/>
                </a:solidFill>
              </a:rPr>
              <a:t>The project title must be the same on all forms and the research plan</a:t>
            </a:r>
            <a:r>
              <a:rPr lang="en-US" dirty="0" smtClean="0">
                <a:solidFill>
                  <a:srgbClr val="FF0000"/>
                </a:solidFill>
              </a:rPr>
              <a:t>.</a:t>
            </a:r>
            <a:endParaRPr lang="en-US" dirty="0">
              <a:solidFill>
                <a:srgbClr val="FF0000"/>
              </a:solidFill>
            </a:endParaRPr>
          </a:p>
        </p:txBody>
      </p:sp>
      <p:sp>
        <p:nvSpPr>
          <p:cNvPr id="7" name="TextBox 6"/>
          <p:cNvSpPr txBox="1"/>
          <p:nvPr/>
        </p:nvSpPr>
        <p:spPr>
          <a:xfrm>
            <a:off x="370507" y="1599845"/>
            <a:ext cx="1447800" cy="1600438"/>
          </a:xfrm>
          <a:prstGeom prst="rect">
            <a:avLst/>
          </a:prstGeom>
          <a:noFill/>
          <a:ln>
            <a:solidFill>
              <a:schemeClr val="accent1"/>
            </a:solidFill>
          </a:ln>
        </p:spPr>
        <p:txBody>
          <a:bodyPr wrap="square" rtlCol="0">
            <a:spAutoFit/>
          </a:bodyPr>
          <a:lstStyle/>
          <a:p>
            <a:pPr algn="ctr"/>
            <a:endParaRPr lang="en-US" sz="1400" dirty="0" smtClean="0">
              <a:solidFill>
                <a:srgbClr val="FF0000"/>
              </a:solidFill>
            </a:endParaRPr>
          </a:p>
          <a:p>
            <a:pPr algn="ctr"/>
            <a:endParaRPr lang="en-US" sz="1400" dirty="0">
              <a:solidFill>
                <a:srgbClr val="FF0000"/>
              </a:solidFill>
            </a:endParaRPr>
          </a:p>
          <a:p>
            <a:pPr algn="ctr"/>
            <a:endParaRPr lang="en-US" sz="1400" dirty="0" smtClean="0">
              <a:solidFill>
                <a:srgbClr val="FF0000"/>
              </a:solidFill>
            </a:endParaRPr>
          </a:p>
          <a:p>
            <a:pPr algn="ctr"/>
            <a:r>
              <a:rPr lang="en-US" sz="1400" dirty="0" smtClean="0">
                <a:solidFill>
                  <a:srgbClr val="FF0000"/>
                </a:solidFill>
              </a:rPr>
              <a:t>Fill in ALL  information and answer ALL questions.</a:t>
            </a:r>
          </a:p>
        </p:txBody>
      </p:sp>
      <p:sp>
        <p:nvSpPr>
          <p:cNvPr id="8" name="TextBox 7"/>
          <p:cNvSpPr txBox="1"/>
          <p:nvPr/>
        </p:nvSpPr>
        <p:spPr>
          <a:xfrm>
            <a:off x="3285094" y="2643425"/>
            <a:ext cx="1630062" cy="276999"/>
          </a:xfrm>
          <a:prstGeom prst="rect">
            <a:avLst/>
          </a:prstGeom>
          <a:noFill/>
        </p:spPr>
        <p:txBody>
          <a:bodyPr wrap="none" rtlCol="0">
            <a:spAutoFit/>
          </a:bodyPr>
          <a:lstStyle/>
          <a:p>
            <a:r>
              <a:rPr lang="en-US" sz="1200" dirty="0" smtClean="0">
                <a:solidFill>
                  <a:srgbClr val="FF0000"/>
                </a:solidFill>
              </a:rPr>
              <a:t>The same as on Form 1</a:t>
            </a:r>
            <a:endParaRPr lang="en-US" dirty="0"/>
          </a:p>
        </p:txBody>
      </p:sp>
      <p:sp>
        <p:nvSpPr>
          <p:cNvPr id="9" name="TextBox 8"/>
          <p:cNvSpPr txBox="1"/>
          <p:nvPr/>
        </p:nvSpPr>
        <p:spPr>
          <a:xfrm>
            <a:off x="1572656" y="3962400"/>
            <a:ext cx="3761344" cy="276999"/>
          </a:xfrm>
          <a:prstGeom prst="rect">
            <a:avLst/>
          </a:prstGeom>
          <a:noFill/>
        </p:spPr>
        <p:txBody>
          <a:bodyPr wrap="square" rtlCol="0">
            <a:spAutoFit/>
          </a:bodyPr>
          <a:lstStyle/>
          <a:p>
            <a:r>
              <a:rPr lang="en-US" sz="1200" dirty="0" smtClean="0">
                <a:solidFill>
                  <a:srgbClr val="FF0000"/>
                </a:solidFill>
              </a:rPr>
              <a:t>Start date must be </a:t>
            </a:r>
            <a:r>
              <a:rPr lang="en-US" sz="1200" b="1" dirty="0" smtClean="0">
                <a:solidFill>
                  <a:srgbClr val="FF0000"/>
                </a:solidFill>
              </a:rPr>
              <a:t>AFTER</a:t>
            </a:r>
            <a:r>
              <a:rPr lang="en-US" sz="1200" dirty="0" smtClean="0">
                <a:solidFill>
                  <a:srgbClr val="FF0000"/>
                </a:solidFill>
              </a:rPr>
              <a:t> approval dates on Form 1, 1B, 2</a:t>
            </a:r>
            <a:endParaRPr lang="en-US" dirty="0"/>
          </a:p>
        </p:txBody>
      </p:sp>
      <p:sp>
        <p:nvSpPr>
          <p:cNvPr id="10" name="TextBox 9"/>
          <p:cNvSpPr txBox="1"/>
          <p:nvPr/>
        </p:nvSpPr>
        <p:spPr>
          <a:xfrm>
            <a:off x="6005423" y="3947065"/>
            <a:ext cx="2542144" cy="276999"/>
          </a:xfrm>
          <a:prstGeom prst="rect">
            <a:avLst/>
          </a:prstGeom>
          <a:noFill/>
        </p:spPr>
        <p:txBody>
          <a:bodyPr wrap="square" rtlCol="0">
            <a:spAutoFit/>
          </a:bodyPr>
          <a:lstStyle/>
          <a:p>
            <a:r>
              <a:rPr lang="en-US" sz="1200" dirty="0" smtClean="0">
                <a:solidFill>
                  <a:srgbClr val="FF0000"/>
                </a:solidFill>
              </a:rPr>
              <a:t>Do not answer until you finish.</a:t>
            </a:r>
            <a:endParaRPr lang="en-US" dirty="0"/>
          </a:p>
        </p:txBody>
      </p:sp>
      <p:sp>
        <p:nvSpPr>
          <p:cNvPr id="6" name="TextBox 5"/>
          <p:cNvSpPr txBox="1"/>
          <p:nvPr/>
        </p:nvSpPr>
        <p:spPr>
          <a:xfrm>
            <a:off x="2587730" y="5125990"/>
            <a:ext cx="1987339" cy="307777"/>
          </a:xfrm>
          <a:prstGeom prst="rect">
            <a:avLst/>
          </a:prstGeom>
          <a:noFill/>
        </p:spPr>
        <p:txBody>
          <a:bodyPr wrap="none" rtlCol="0">
            <a:spAutoFit/>
          </a:bodyPr>
          <a:lstStyle/>
          <a:p>
            <a:pPr algn="ctr"/>
            <a:r>
              <a:rPr lang="en-US" sz="1400" dirty="0" smtClean="0">
                <a:solidFill>
                  <a:srgbClr val="FF0000"/>
                </a:solidFill>
              </a:rPr>
              <a:t>List ALL  non-school sites</a:t>
            </a:r>
            <a:endParaRPr lang="en-US" sz="1400" dirty="0">
              <a:solidFill>
                <a:srgbClr val="FF0000"/>
              </a:solidFill>
            </a:endParaRPr>
          </a:p>
        </p:txBody>
      </p:sp>
      <p:sp>
        <p:nvSpPr>
          <p:cNvPr id="11" name="TextBox 10"/>
          <p:cNvSpPr txBox="1"/>
          <p:nvPr/>
        </p:nvSpPr>
        <p:spPr>
          <a:xfrm>
            <a:off x="2697423" y="5562600"/>
            <a:ext cx="2217733" cy="307777"/>
          </a:xfrm>
          <a:prstGeom prst="rect">
            <a:avLst/>
          </a:prstGeom>
          <a:noFill/>
        </p:spPr>
        <p:txBody>
          <a:bodyPr wrap="square" rtlCol="0">
            <a:spAutoFit/>
          </a:bodyPr>
          <a:lstStyle/>
          <a:p>
            <a:r>
              <a:rPr lang="en-US" sz="1400" dirty="0" smtClean="0">
                <a:solidFill>
                  <a:srgbClr val="FF0000"/>
                </a:solidFill>
              </a:rPr>
              <a:t>Don’t forget city and state</a:t>
            </a:r>
            <a:endParaRPr lang="en-US" sz="1400" dirty="0">
              <a:solidFill>
                <a:srgbClr val="FF0000"/>
              </a:solidFill>
            </a:endParaRPr>
          </a:p>
        </p:txBody>
      </p:sp>
      <p:pic>
        <p:nvPicPr>
          <p:cNvPr id="13" name="Picture 2" descr="C:\Users\Becky\AppData\Local\Microsoft\Windows\Temporary Internet Files\Content.IE5\NHGGYKOO\MC9004352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516" y="1718954"/>
            <a:ext cx="325783" cy="4012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71164" y="5023990"/>
            <a:ext cx="1621552" cy="1384995"/>
          </a:xfrm>
          <a:prstGeom prst="rect">
            <a:avLst/>
          </a:prstGeom>
        </p:spPr>
        <p:txBody>
          <a:bodyPr wrap="square">
            <a:spAutoFit/>
          </a:bodyPr>
          <a:lstStyle/>
          <a:p>
            <a:r>
              <a:rPr lang="en-US" sz="1200" dirty="0">
                <a:solidFill>
                  <a:srgbClr val="FF0000"/>
                </a:solidFill>
              </a:rPr>
              <a:t>If work </a:t>
            </a:r>
            <a:r>
              <a:rPr lang="en-US" sz="1200" dirty="0" smtClean="0">
                <a:solidFill>
                  <a:srgbClr val="FF0000"/>
                </a:solidFill>
              </a:rPr>
              <a:t>is </a:t>
            </a:r>
            <a:r>
              <a:rPr lang="en-US" sz="1200" dirty="0">
                <a:solidFill>
                  <a:srgbClr val="FF0000"/>
                </a:solidFill>
              </a:rPr>
              <a:t>conducted in </a:t>
            </a:r>
            <a:r>
              <a:rPr lang="en-US" sz="1200" dirty="0" smtClean="0">
                <a:solidFill>
                  <a:srgbClr val="FF0000"/>
                </a:solidFill>
              </a:rPr>
              <a:t>any </a:t>
            </a:r>
            <a:r>
              <a:rPr lang="en-US" sz="1200" dirty="0">
                <a:solidFill>
                  <a:srgbClr val="FF0000"/>
                </a:solidFill>
              </a:rPr>
              <a:t>work site other than home, school or field at any </a:t>
            </a:r>
            <a:r>
              <a:rPr lang="en-US" sz="1200" dirty="0" smtClean="0">
                <a:solidFill>
                  <a:srgbClr val="FF0000"/>
                </a:solidFill>
              </a:rPr>
              <a:t>time, Form 1C must be completed and  displayed </a:t>
            </a:r>
            <a:r>
              <a:rPr lang="en-US" sz="1200" dirty="0">
                <a:solidFill>
                  <a:srgbClr val="FF0000"/>
                </a:solidFill>
              </a:rPr>
              <a:t>at the project </a:t>
            </a:r>
            <a:r>
              <a:rPr lang="en-US" sz="1200" dirty="0" smtClean="0">
                <a:solidFill>
                  <a:srgbClr val="FF0000"/>
                </a:solidFill>
              </a:rPr>
              <a:t>booth.</a:t>
            </a:r>
            <a:endParaRPr lang="en-US" sz="1200" dirty="0">
              <a:solidFill>
                <a:srgbClr val="FF0000"/>
              </a:solidFill>
            </a:endParaRPr>
          </a:p>
        </p:txBody>
      </p:sp>
      <p:sp>
        <p:nvSpPr>
          <p:cNvPr id="14" name="TextBox 13"/>
          <p:cNvSpPr txBox="1"/>
          <p:nvPr/>
        </p:nvSpPr>
        <p:spPr>
          <a:xfrm>
            <a:off x="5396345" y="5141379"/>
            <a:ext cx="3069979" cy="584775"/>
          </a:xfrm>
          <a:prstGeom prst="rect">
            <a:avLst/>
          </a:prstGeom>
          <a:noFill/>
        </p:spPr>
        <p:txBody>
          <a:bodyPr wrap="square" rtlCol="0">
            <a:spAutoFit/>
          </a:bodyPr>
          <a:lstStyle/>
          <a:p>
            <a:r>
              <a:rPr lang="en-US" sz="1600" dirty="0" smtClean="0">
                <a:solidFill>
                  <a:srgbClr val="FF0000"/>
                </a:solidFill>
              </a:rPr>
              <a:t>You may attach additional pages if needed</a:t>
            </a:r>
            <a:endParaRPr lang="en-US" sz="1600" dirty="0">
              <a:solidFill>
                <a:srgbClr val="FF0000"/>
              </a:solidFill>
            </a:endParaRPr>
          </a:p>
        </p:txBody>
      </p:sp>
      <p:sp>
        <p:nvSpPr>
          <p:cNvPr id="15" name="TextBox 14"/>
          <p:cNvSpPr txBox="1"/>
          <p:nvPr/>
        </p:nvSpPr>
        <p:spPr>
          <a:xfrm>
            <a:off x="135080" y="3404044"/>
            <a:ext cx="1657636" cy="1323439"/>
          </a:xfrm>
          <a:prstGeom prst="rect">
            <a:avLst/>
          </a:prstGeom>
          <a:noFill/>
        </p:spPr>
        <p:txBody>
          <a:bodyPr wrap="square" rtlCol="0">
            <a:spAutoFit/>
          </a:bodyPr>
          <a:lstStyle/>
          <a:p>
            <a:pPr algn="ctr"/>
            <a:r>
              <a:rPr lang="en-US" sz="1600" b="1" dirty="0" smtClean="0">
                <a:solidFill>
                  <a:srgbClr val="FF0000"/>
                </a:solidFill>
              </a:rPr>
              <a:t>The first date of the experiment</a:t>
            </a:r>
            <a:r>
              <a:rPr lang="en-US" sz="1600" b="1" dirty="0">
                <a:solidFill>
                  <a:srgbClr val="FF0000"/>
                </a:solidFill>
              </a:rPr>
              <a:t> </a:t>
            </a:r>
            <a:r>
              <a:rPr lang="en-US" sz="1600" b="1" dirty="0" smtClean="0">
                <a:solidFill>
                  <a:srgbClr val="FF0000"/>
                </a:solidFill>
              </a:rPr>
              <a:t>and should match the logbook.</a:t>
            </a:r>
            <a:endParaRPr lang="en-US" sz="1600" b="1" dirty="0">
              <a:solidFill>
                <a:srgbClr val="FF0000"/>
              </a:solidFill>
            </a:endParaRPr>
          </a:p>
        </p:txBody>
      </p:sp>
      <p:cxnSp>
        <p:nvCxnSpPr>
          <p:cNvPr id="17" name="Straight Arrow Connector 16"/>
          <p:cNvCxnSpPr/>
          <p:nvPr/>
        </p:nvCxnSpPr>
        <p:spPr>
          <a:xfrm>
            <a:off x="1676400" y="3581400"/>
            <a:ext cx="457200" cy="36566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81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3400" y="223156"/>
            <a:ext cx="8001000" cy="66402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US" sz="2800" b="1" dirty="0" smtClean="0"/>
              <a:t>Research Plan</a:t>
            </a:r>
            <a:endParaRPr lang="en-US" sz="2800" dirty="0"/>
          </a:p>
        </p:txBody>
      </p:sp>
      <p:sp>
        <p:nvSpPr>
          <p:cNvPr id="6" name="TextBox 5"/>
          <p:cNvSpPr txBox="1"/>
          <p:nvPr/>
        </p:nvSpPr>
        <p:spPr>
          <a:xfrm>
            <a:off x="152400" y="1066800"/>
            <a:ext cx="8763000" cy="5570756"/>
          </a:xfrm>
          <a:prstGeom prst="rect">
            <a:avLst/>
          </a:prstGeom>
          <a:noFill/>
        </p:spPr>
        <p:txBody>
          <a:bodyPr wrap="square" rtlCol="0">
            <a:spAutoFit/>
          </a:bodyPr>
          <a:lstStyle/>
          <a:p>
            <a:r>
              <a:rPr lang="en-US" dirty="0" smtClean="0"/>
              <a:t>              </a:t>
            </a:r>
          </a:p>
          <a:p>
            <a:r>
              <a:rPr lang="en-US" dirty="0" smtClean="0"/>
              <a:t>ALL research plans should include the following:</a:t>
            </a:r>
          </a:p>
          <a:p>
            <a:pPr marL="342900" indent="-342900">
              <a:buAutoNum type="alphaLcPeriod"/>
            </a:pPr>
            <a:r>
              <a:rPr lang="en-US" sz="1600" dirty="0" smtClean="0"/>
              <a:t>Background and rationale – </a:t>
            </a:r>
          </a:p>
          <a:p>
            <a:pPr lvl="1"/>
            <a:r>
              <a:rPr lang="en-US" sz="1600" dirty="0" smtClean="0"/>
              <a:t>Why are you doing this project and why is it important?</a:t>
            </a:r>
          </a:p>
          <a:p>
            <a:pPr lvl="1"/>
            <a:endParaRPr lang="en-US" sz="1600" dirty="0" smtClean="0"/>
          </a:p>
          <a:p>
            <a:r>
              <a:rPr lang="en-US" sz="1600" dirty="0" smtClean="0"/>
              <a:t>b. Hypothesis (es), Research Question(s), Engineering goal (s), </a:t>
            </a:r>
          </a:p>
          <a:p>
            <a:pPr marL="457200" indent="-457200"/>
            <a:r>
              <a:rPr lang="en-US" sz="1600" dirty="0" smtClean="0"/>
              <a:t>	or Expected outcome(s)</a:t>
            </a:r>
          </a:p>
          <a:p>
            <a:pPr marL="457200" indent="-457200"/>
            <a:endParaRPr lang="en-US" sz="1600" dirty="0" smtClean="0"/>
          </a:p>
          <a:p>
            <a:r>
              <a:rPr lang="en-US" sz="1600" dirty="0" smtClean="0"/>
              <a:t>c. Research methods. Describe </a:t>
            </a:r>
            <a:r>
              <a:rPr lang="en-US" sz="1600" u="sng" dirty="0" smtClean="0">
                <a:solidFill>
                  <a:srgbClr val="FF0000"/>
                </a:solidFill>
              </a:rPr>
              <a:t>in detail </a:t>
            </a:r>
            <a:r>
              <a:rPr lang="en-US" sz="1600" dirty="0" smtClean="0"/>
              <a:t>how you will conduct this research.</a:t>
            </a:r>
          </a:p>
          <a:p>
            <a:pPr marL="236538" indent="-236538"/>
            <a:r>
              <a:rPr lang="en-US" sz="1600" dirty="0" smtClean="0"/>
              <a:t>	i.  Materials: What you need to conduct your research and how much do you need?</a:t>
            </a:r>
          </a:p>
          <a:p>
            <a:pPr marL="236538" indent="-236538"/>
            <a:endParaRPr lang="en-US" sz="1600" dirty="0" smtClean="0"/>
          </a:p>
          <a:p>
            <a:pPr marL="236538" indent="-236538"/>
            <a:r>
              <a:rPr lang="en-US" sz="1600" dirty="0" smtClean="0"/>
              <a:t>	ii. Procedures: Detail all procedures including how you will collect data.</a:t>
            </a:r>
          </a:p>
          <a:p>
            <a:pPr marL="228600"/>
            <a:r>
              <a:rPr lang="en-US" sz="1600" dirty="0" smtClean="0">
                <a:solidFill>
                  <a:srgbClr val="FF0000"/>
                </a:solidFill>
              </a:rPr>
              <a:t>This should be in step-by-step order (like a recipe) written clear enough for others to perform the research exactly the same way as you even if you were not present.</a:t>
            </a:r>
          </a:p>
          <a:p>
            <a:endParaRPr lang="en-US" sz="1600" dirty="0" smtClean="0"/>
          </a:p>
          <a:p>
            <a:pPr marL="284163" indent="-284163"/>
            <a:r>
              <a:rPr lang="en-US" sz="1600" dirty="0" smtClean="0"/>
              <a:t>	iii. Identify any potential risks and describe the safety precautions you will take.</a:t>
            </a:r>
          </a:p>
          <a:p>
            <a:pPr marL="284163" indent="-284163"/>
            <a:endParaRPr lang="en-US" sz="1600" dirty="0" smtClean="0"/>
          </a:p>
          <a:p>
            <a:pPr marL="284163" indent="-284163"/>
            <a:r>
              <a:rPr lang="en-US" sz="1600" dirty="0" smtClean="0"/>
              <a:t>	iv. Data Analysis: How are you going to use the data that you collected?  </a:t>
            </a:r>
          </a:p>
          <a:p>
            <a:pPr marL="284163" indent="1588"/>
            <a:r>
              <a:rPr lang="en-US" sz="1600" dirty="0" smtClean="0">
                <a:solidFill>
                  <a:srgbClr val="FF0000"/>
                </a:solidFill>
              </a:rPr>
              <a:t>Will you calculate the mean, the frequency, the percentage  Will you compare or correlate data points? What statistical tests will you use?  </a:t>
            </a:r>
          </a:p>
          <a:p>
            <a:pPr marL="284163" indent="1588"/>
            <a:endParaRPr lang="en-US" sz="1600" dirty="0" smtClean="0">
              <a:solidFill>
                <a:srgbClr val="FF0000"/>
              </a:solidFill>
            </a:endParaRPr>
          </a:p>
          <a:p>
            <a:pPr marL="284163" indent="1588"/>
            <a:r>
              <a:rPr lang="en-US" sz="1600" b="1" dirty="0" smtClean="0"/>
              <a:t>v. CONCLUSIONS- NEW!!!</a:t>
            </a:r>
          </a:p>
        </p:txBody>
      </p:sp>
      <p:pic>
        <p:nvPicPr>
          <p:cNvPr id="3074" name="Picture 2" descr="C:\Users\Becky\AppData\Local\Microsoft\Windows\Temporary Internet Files\Content.IE5\NHGGYKOO\MC90043523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1349829"/>
            <a:ext cx="533400" cy="6569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705600" y="1349829"/>
            <a:ext cx="2133600" cy="1815882"/>
          </a:xfrm>
          <a:prstGeom prst="rect">
            <a:avLst/>
          </a:prstGeom>
          <a:noFill/>
          <a:ln>
            <a:solidFill>
              <a:schemeClr val="tx2"/>
            </a:solidFill>
          </a:ln>
        </p:spPr>
        <p:txBody>
          <a:bodyPr wrap="square" rtlCol="0">
            <a:spAutoFit/>
          </a:bodyPr>
          <a:lstStyle/>
          <a:p>
            <a:endParaRPr lang="en-US" sz="1400" dirty="0" smtClean="0"/>
          </a:p>
          <a:p>
            <a:endParaRPr lang="en-US" sz="1400" dirty="0" smtClean="0"/>
          </a:p>
          <a:p>
            <a:endParaRPr lang="en-US" sz="1400" dirty="0"/>
          </a:p>
          <a:p>
            <a:pPr algn="ctr"/>
            <a:r>
              <a:rPr lang="en-US" sz="1400" dirty="0" smtClean="0">
                <a:solidFill>
                  <a:schemeClr val="accent3">
                    <a:lumMod val="75000"/>
                  </a:schemeClr>
                </a:solidFill>
              </a:rPr>
              <a:t>It is a good idea to put your name, page number, and school name in the header or at the top of each page.</a:t>
            </a:r>
          </a:p>
        </p:txBody>
      </p:sp>
    </p:spTree>
    <p:extLst>
      <p:ext uri="{BB962C8B-B14F-4D97-AF65-F5344CB8AC3E}">
        <p14:creationId xmlns:p14="http://schemas.microsoft.com/office/powerpoint/2010/main" val="2393372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304800"/>
            <a:ext cx="8565931" cy="6494085"/>
          </a:xfrm>
          <a:prstGeom prst="rect">
            <a:avLst/>
          </a:prstGeom>
        </p:spPr>
        <p:txBody>
          <a:bodyPr wrap="square">
            <a:spAutoFit/>
          </a:bodyPr>
          <a:lstStyle/>
          <a:p>
            <a:r>
              <a:rPr lang="en-US" sz="1600" dirty="0" smtClean="0"/>
              <a:t>d. Bibliography in </a:t>
            </a:r>
            <a:r>
              <a:rPr lang="en-US" sz="1600" dirty="0" smtClean="0">
                <a:hlinkClick r:id="rId2"/>
              </a:rPr>
              <a:t>APA</a:t>
            </a:r>
            <a:r>
              <a:rPr lang="en-US" sz="1600" dirty="0" smtClean="0"/>
              <a:t> or </a:t>
            </a:r>
            <a:r>
              <a:rPr lang="en-US" sz="1600" dirty="0" smtClean="0">
                <a:hlinkClick r:id="rId3"/>
              </a:rPr>
              <a:t>MLA</a:t>
            </a:r>
            <a:r>
              <a:rPr lang="en-US" sz="1600" dirty="0" smtClean="0"/>
              <a:t> format.</a:t>
            </a:r>
          </a:p>
          <a:p>
            <a:pPr marL="173037"/>
            <a:r>
              <a:rPr lang="en-US" sz="1600" dirty="0" smtClean="0"/>
              <a:t>i. List at least five (5) major references (e.g. science journal articles, </a:t>
            </a:r>
          </a:p>
          <a:p>
            <a:pPr marL="400050" indent="-227013"/>
            <a:r>
              <a:rPr lang="en-US" sz="1600" dirty="0" smtClean="0"/>
              <a:t>	books, internet sites). </a:t>
            </a:r>
            <a:r>
              <a:rPr lang="en-US" sz="1600" dirty="0" smtClean="0">
                <a:solidFill>
                  <a:srgbClr val="FF0000"/>
                </a:solidFill>
              </a:rPr>
              <a:t> If you use more than five sources you need </a:t>
            </a:r>
          </a:p>
          <a:p>
            <a:pPr marL="400050" indent="-227013"/>
            <a:r>
              <a:rPr lang="en-US" sz="1600" dirty="0">
                <a:solidFill>
                  <a:srgbClr val="FF0000"/>
                </a:solidFill>
              </a:rPr>
              <a:t>	</a:t>
            </a:r>
            <a:r>
              <a:rPr lang="en-US" sz="1600" dirty="0" smtClean="0">
                <a:solidFill>
                  <a:srgbClr val="FF0000"/>
                </a:solidFill>
              </a:rPr>
              <a:t>to include all of them. If you have made use of someone’s  </a:t>
            </a:r>
          </a:p>
          <a:p>
            <a:pPr marL="400050"/>
            <a:r>
              <a:rPr lang="en-US" sz="1600" dirty="0" smtClean="0">
                <a:solidFill>
                  <a:srgbClr val="FF0000"/>
                </a:solidFill>
                <a:hlinkClick r:id="rId4"/>
              </a:rPr>
              <a:t>intellectual property </a:t>
            </a:r>
            <a:r>
              <a:rPr lang="en-US" sz="1600" dirty="0" smtClean="0">
                <a:solidFill>
                  <a:srgbClr val="FF0000"/>
                </a:solidFill>
              </a:rPr>
              <a:t>(including photographs, published questionnaires,</a:t>
            </a:r>
          </a:p>
          <a:p>
            <a:pPr marL="400050"/>
            <a:r>
              <a:rPr lang="en-US" sz="1600" dirty="0" smtClean="0">
                <a:solidFill>
                  <a:srgbClr val="FF0000"/>
                </a:solidFill>
              </a:rPr>
              <a:t> </a:t>
            </a:r>
            <a:r>
              <a:rPr lang="en-US" sz="1600" dirty="0" smtClean="0">
                <a:solidFill>
                  <a:srgbClr val="FF0000"/>
                </a:solidFill>
              </a:rPr>
              <a:t>etc.…) </a:t>
            </a:r>
            <a:r>
              <a:rPr lang="en-US" sz="1600" dirty="0" smtClean="0">
                <a:solidFill>
                  <a:srgbClr val="FF0000"/>
                </a:solidFill>
              </a:rPr>
              <a:t>you must acknowledge them.</a:t>
            </a:r>
          </a:p>
          <a:p>
            <a:pPr marL="173038" indent="227013"/>
            <a:endParaRPr lang="en-US" sz="1600" dirty="0" smtClean="0">
              <a:solidFill>
                <a:srgbClr val="FF0000"/>
              </a:solidFill>
            </a:endParaRPr>
          </a:p>
          <a:p>
            <a:pPr marL="173038" indent="-1588"/>
            <a:r>
              <a:rPr lang="en-US" sz="1600" dirty="0" smtClean="0"/>
              <a:t>ii. If you plan to use </a:t>
            </a:r>
            <a:r>
              <a:rPr lang="en-US" sz="1600" dirty="0" smtClean="0">
                <a:solidFill>
                  <a:srgbClr val="FF0000"/>
                </a:solidFill>
                <a:hlinkClick r:id="rId5" action="ppaction://hlinksldjump"/>
              </a:rPr>
              <a:t>vertebrate animals</a:t>
            </a:r>
            <a:r>
              <a:rPr lang="en-US" sz="1600" dirty="0" smtClean="0"/>
              <a:t>, one of the references must be</a:t>
            </a:r>
          </a:p>
          <a:p>
            <a:pPr marL="342900" indent="57150"/>
            <a:r>
              <a:rPr lang="en-US" sz="1600" dirty="0" smtClean="0"/>
              <a:t> an animal care reference.</a:t>
            </a:r>
          </a:p>
          <a:p>
            <a:pPr marL="342900" indent="-171450"/>
            <a:endParaRPr lang="en-US" sz="1600" dirty="0"/>
          </a:p>
          <a:p>
            <a:pPr marL="457200" indent="-285750"/>
            <a:r>
              <a:rPr lang="en-US" sz="1600" dirty="0" smtClean="0"/>
              <a:t>Iii. If you plan to use </a:t>
            </a:r>
            <a:r>
              <a:rPr lang="en-US" sz="1600" dirty="0" smtClean="0">
                <a:solidFill>
                  <a:srgbClr val="FF0000"/>
                </a:solidFill>
                <a:hlinkClick r:id="rId6" action="ppaction://hlinksldjump"/>
              </a:rPr>
              <a:t>humans</a:t>
            </a:r>
            <a:r>
              <a:rPr lang="en-US" sz="1600" dirty="0" smtClean="0">
                <a:hlinkClick r:id="rId6" action="ppaction://hlinksldjump"/>
              </a:rPr>
              <a:t>, </a:t>
            </a:r>
            <a:r>
              <a:rPr lang="en-US" sz="1600" dirty="0" smtClean="0"/>
              <a:t>one of the references must cover the protections for human subjects in research  (The Belmont Report or the Code of Federal Regulations 45CFR 46).</a:t>
            </a:r>
          </a:p>
          <a:p>
            <a:pPr marL="573088" indent="-400050">
              <a:buFontTx/>
              <a:buAutoNum type="romanLcPeriod"/>
            </a:pPr>
            <a:endParaRPr lang="en-US" sz="1600" dirty="0"/>
          </a:p>
          <a:p>
            <a:pPr marL="457200" indent="-284163"/>
            <a:r>
              <a:rPr lang="en-US" sz="1600" dirty="0" smtClean="0"/>
              <a:t>iv. If you use photographs that were not taken by you, one of the references must be the source of the pictures.</a:t>
            </a:r>
          </a:p>
          <a:p>
            <a:pPr marL="457200" indent="-284163"/>
            <a:endParaRPr lang="en-US" sz="1600" dirty="0"/>
          </a:p>
          <a:p>
            <a:pPr marL="457200" indent="-284163"/>
            <a:endParaRPr lang="en-US" sz="1600" dirty="0" smtClean="0"/>
          </a:p>
          <a:p>
            <a:pPr marL="457200" indent="-284163"/>
            <a:endParaRPr lang="en-US" sz="1600" dirty="0"/>
          </a:p>
          <a:p>
            <a:pPr marL="457200" indent="-284163"/>
            <a:endParaRPr lang="en-US" sz="1600" dirty="0" smtClean="0"/>
          </a:p>
          <a:p>
            <a:pPr marL="457200" indent="-284163"/>
            <a:endParaRPr lang="en-US" sz="1600" dirty="0"/>
          </a:p>
          <a:p>
            <a:pPr marL="457200" indent="-284163"/>
            <a:endParaRPr lang="en-US" sz="1600" dirty="0" smtClean="0"/>
          </a:p>
          <a:p>
            <a:pPr marL="457200" indent="-284163"/>
            <a:endParaRPr lang="en-US" sz="1600" dirty="0"/>
          </a:p>
          <a:p>
            <a:pPr marL="457200" indent="-284163"/>
            <a:endParaRPr lang="en-US" sz="1600" dirty="0" smtClean="0"/>
          </a:p>
          <a:p>
            <a:pPr marL="457200" indent="-284163"/>
            <a:r>
              <a:rPr lang="en-US" sz="1600" dirty="0" smtClean="0"/>
              <a:t>A copy of all  surveys, questionnaires, </a:t>
            </a:r>
            <a:r>
              <a:rPr lang="en-US" sz="1600" dirty="0" smtClean="0"/>
              <a:t>etc. </a:t>
            </a:r>
            <a:r>
              <a:rPr lang="en-US" sz="1600" dirty="0" smtClean="0"/>
              <a:t>must be included with paperwork.</a:t>
            </a:r>
          </a:p>
          <a:p>
            <a:pPr marL="573088" indent="-400050">
              <a:buFontTx/>
              <a:buAutoNum type="romanLcPeriod"/>
            </a:pPr>
            <a:endParaRPr lang="en-US" sz="1600" dirty="0" smtClean="0"/>
          </a:p>
        </p:txBody>
      </p:sp>
      <p:sp>
        <p:nvSpPr>
          <p:cNvPr id="5" name="TextBox 4"/>
          <p:cNvSpPr txBox="1"/>
          <p:nvPr/>
        </p:nvSpPr>
        <p:spPr>
          <a:xfrm>
            <a:off x="6718081" y="400050"/>
            <a:ext cx="2133600" cy="2031325"/>
          </a:xfrm>
          <a:prstGeom prst="rect">
            <a:avLst/>
          </a:prstGeom>
          <a:noFill/>
          <a:ln>
            <a:solidFill>
              <a:schemeClr val="tx2"/>
            </a:solidFill>
          </a:ln>
        </p:spPr>
        <p:txBody>
          <a:bodyPr wrap="square" rtlCol="0">
            <a:spAutoFit/>
          </a:bodyPr>
          <a:lstStyle/>
          <a:p>
            <a:endParaRPr lang="en-US" sz="1400" dirty="0" smtClean="0"/>
          </a:p>
          <a:p>
            <a:endParaRPr lang="en-US" sz="1400" dirty="0" smtClean="0"/>
          </a:p>
          <a:p>
            <a:endParaRPr lang="en-US" sz="1400" dirty="0"/>
          </a:p>
          <a:p>
            <a:pPr algn="ctr"/>
            <a:r>
              <a:rPr lang="en-US" sz="1400" dirty="0" smtClean="0">
                <a:solidFill>
                  <a:schemeClr val="accent3">
                    <a:lumMod val="75000"/>
                  </a:schemeClr>
                </a:solidFill>
              </a:rPr>
              <a:t>Are you using this site for information? Are you using the ISEF site?  Make sure you include these references in your bibliography.</a:t>
            </a:r>
          </a:p>
        </p:txBody>
      </p:sp>
      <p:pic>
        <p:nvPicPr>
          <p:cNvPr id="6" name="Picture 2" descr="C:\Users\Becky\AppData\Local\Microsoft\Windows\Temporary Internet Files\Content.IE5\NHGGYKOO\MC900435236[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18181" y="400050"/>
            <a:ext cx="533400" cy="6569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3400" y="4228668"/>
            <a:ext cx="8318281" cy="2031325"/>
          </a:xfrm>
          <a:prstGeom prst="rect">
            <a:avLst/>
          </a:prstGeom>
          <a:noFill/>
        </p:spPr>
        <p:txBody>
          <a:bodyPr wrap="square" rtlCol="0">
            <a:spAutoFit/>
          </a:bodyPr>
          <a:lstStyle/>
          <a:p>
            <a:pPr marL="173038"/>
            <a:r>
              <a:rPr lang="en-US" dirty="0" smtClean="0"/>
              <a:t>Some</a:t>
            </a:r>
            <a:r>
              <a:rPr lang="en-US" b="1" dirty="0" smtClean="0"/>
              <a:t> additional items </a:t>
            </a:r>
            <a:r>
              <a:rPr lang="en-US" dirty="0" smtClean="0"/>
              <a:t>may need to be included in your research plan if you use :</a:t>
            </a:r>
          </a:p>
          <a:p>
            <a:pPr marL="515938" indent="-342900">
              <a:buAutoNum type="arabicPeriod"/>
            </a:pPr>
            <a:r>
              <a:rPr lang="en-US" dirty="0" smtClean="0">
                <a:hlinkClick r:id="rId6" action="ppaction://hlinksldjump"/>
              </a:rPr>
              <a:t>Human participants</a:t>
            </a:r>
            <a:endParaRPr lang="en-US" dirty="0" smtClean="0"/>
          </a:p>
          <a:p>
            <a:pPr marL="515938" indent="-342900">
              <a:buAutoNum type="arabicPeriod"/>
            </a:pPr>
            <a:r>
              <a:rPr lang="en-US" dirty="0" smtClean="0">
                <a:hlinkClick r:id="rId5" action="ppaction://hlinksldjump"/>
              </a:rPr>
              <a:t>Vertebrate animals</a:t>
            </a:r>
            <a:endParaRPr lang="en-US" dirty="0" smtClean="0"/>
          </a:p>
          <a:p>
            <a:pPr marL="515938" indent="-342900">
              <a:buAutoNum type="arabicPeriod"/>
            </a:pPr>
            <a:r>
              <a:rPr lang="en-US" dirty="0" smtClean="0">
                <a:hlinkClick r:id="rId8" action="ppaction://hlinksldjump"/>
              </a:rPr>
              <a:t>Potentially hazardous biological agents</a:t>
            </a:r>
            <a:endParaRPr lang="en-US" dirty="0" smtClean="0"/>
          </a:p>
          <a:p>
            <a:pPr marL="515938" indent="-342900">
              <a:buAutoNum type="arabicPeriod"/>
            </a:pPr>
            <a:r>
              <a:rPr lang="en-US" dirty="0" smtClean="0">
                <a:hlinkClick r:id="rId9" action="ppaction://hlinksldjump"/>
              </a:rPr>
              <a:t>Hazardous chemicals, activities &amp; devices</a:t>
            </a:r>
            <a:endParaRPr lang="en-US" dirty="0" smtClean="0"/>
          </a:p>
          <a:p>
            <a:pPr marL="173038"/>
            <a:endParaRPr lang="en-US" dirty="0" smtClean="0"/>
          </a:p>
          <a:p>
            <a:endParaRPr lang="en-US" dirty="0"/>
          </a:p>
        </p:txBody>
      </p:sp>
      <p:sp>
        <p:nvSpPr>
          <p:cNvPr id="11" name="TextBox 10"/>
          <p:cNvSpPr txBox="1"/>
          <p:nvPr/>
        </p:nvSpPr>
        <p:spPr>
          <a:xfrm>
            <a:off x="7010400" y="4572000"/>
            <a:ext cx="1870184" cy="1600438"/>
          </a:xfrm>
          <a:prstGeom prst="rect">
            <a:avLst/>
          </a:prstGeom>
          <a:noFill/>
          <a:ln>
            <a:solidFill>
              <a:schemeClr val="tx2"/>
            </a:solidFill>
          </a:ln>
        </p:spPr>
        <p:txBody>
          <a:bodyPr wrap="square" rtlCol="0">
            <a:spAutoFit/>
          </a:bodyPr>
          <a:lstStyle/>
          <a:p>
            <a:endParaRPr lang="en-US" sz="1400" dirty="0" smtClean="0"/>
          </a:p>
          <a:p>
            <a:endParaRPr lang="en-US" sz="1400" dirty="0" smtClean="0"/>
          </a:p>
          <a:p>
            <a:endParaRPr lang="en-US" sz="1400" dirty="0"/>
          </a:p>
          <a:p>
            <a:pPr algn="ctr"/>
            <a:r>
              <a:rPr lang="en-US" sz="1400" dirty="0" smtClean="0">
                <a:solidFill>
                  <a:schemeClr val="accent3">
                    <a:lumMod val="75000"/>
                  </a:schemeClr>
                </a:solidFill>
              </a:rPr>
              <a:t>You must have IRB or SRC approval BEFORE you start these projects.</a:t>
            </a:r>
          </a:p>
        </p:txBody>
      </p:sp>
      <p:pic>
        <p:nvPicPr>
          <p:cNvPr id="12" name="Picture 2" descr="C:\Users\Becky\AppData\Local\Microsoft\Windows\Temporary Internet Files\Content.IE5\NHGGYKOO\MC900435236[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1654" y="4572000"/>
            <a:ext cx="533400" cy="65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46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4791</TotalTime>
  <Words>3042</Words>
  <Application>Microsoft Office PowerPoint</Application>
  <PresentationFormat>On-screen Show (4:3)</PresentationFormat>
  <Paragraphs>362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Scientific Review Committee (SRC)</vt:lpstr>
      <vt:lpstr>Projects are examined for</vt:lpstr>
      <vt:lpstr>Do I need approval before I start my project?  Yes! </vt:lpstr>
      <vt:lpstr>PowerPoint Presentation</vt:lpstr>
      <vt:lpstr>PowerPoint Presentation</vt:lpstr>
      <vt:lpstr>Adult Sponsor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Vulnerable Populations</vt:lpstr>
      <vt:lpstr>PowerPoint Presentation</vt:lpstr>
      <vt:lpstr>PowerPoint Presentation</vt:lpstr>
      <vt:lpstr>Informed Consents</vt:lpstr>
      <vt:lpstr>Vertebrates</vt:lpstr>
      <vt:lpstr>Vertebrate animals</vt:lpstr>
      <vt:lpstr>PowerPoint Presentation</vt:lpstr>
      <vt:lpstr>PowerPoint Presentation</vt:lpstr>
      <vt:lpstr>Potentially hazardous biological agents </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I need approval before I start my project?  Yes!</dc:title>
  <dc:creator>Becky</dc:creator>
  <cp:lastModifiedBy>Becky</cp:lastModifiedBy>
  <cp:revision>110</cp:revision>
  <dcterms:created xsi:type="dcterms:W3CDTF">2014-08-07T18:28:10Z</dcterms:created>
  <dcterms:modified xsi:type="dcterms:W3CDTF">2014-11-21T21:03:38Z</dcterms:modified>
</cp:coreProperties>
</file>